
<file path=[Content_Types].xml><?xml version="1.0" encoding="utf-8"?>
<Types xmlns="http://schemas.openxmlformats.org/package/2006/content-types">
  <Override PartName="/ppt/slides/slide12.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ppt/notesSlides/notesSlide11.xml" ContentType="application/vnd.openxmlformats-officedocument.presentationml.notesSlide+xml"/>
  <Override PartName="/ppt/slides/slide30.xml" ContentType="application/vnd.openxmlformats-officedocument.presentationml.slide+xml"/>
  <Override PartName="/ppt/notesSlides/notesSlide9.xml" ContentType="application/vnd.openxmlformats-officedocument.presentationml.notesSlide+xml"/>
  <Override PartName="/ppt/slides/slide35.xml" ContentType="application/vnd.openxmlformats-officedocument.presentationml.slide+xml"/>
  <Override PartName="/docProps/app.xml" ContentType="application/vnd.openxmlformats-officedocument.extended-properties+xml"/>
  <Override PartName="/ppt/slides/slide42.xml" ContentType="application/vnd.openxmlformats-officedocument.presentationml.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5.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4.xml" ContentType="application/vnd.openxmlformats-officedocument.presentationml.notesSlide+xml"/>
  <Override PartName="/ppt/slides/slide13.xml" ContentType="application/vnd.openxmlformats-officedocument.presentationml.slide+xml"/>
  <Override PartName="/ppt/slides/slide40.xml" ContentType="application/vnd.openxmlformats-officedocument.presentationml.slide+xml"/>
  <Override PartName="/ppt/slides/slide14.xml" ContentType="application/vnd.openxmlformats-officedocument.presentationml.slide+xml"/>
  <Override PartName="/ppt/slides/slide34.xml" ContentType="application/vnd.openxmlformats-officedocument.presentationml.slide+xml"/>
  <Override PartName="/ppt/slides/slide44.xml" ContentType="application/vnd.openxmlformats-officedocument.presentationml.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37.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slides/slide33.xml" ContentType="application/vnd.openxmlformats-officedocument.presentationml.slide+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47"/>
  </p:notesMasterIdLst>
  <p:sldIdLst>
    <p:sldId id="257" r:id="rId2"/>
    <p:sldId id="262" r:id="rId3"/>
    <p:sldId id="256" r:id="rId4"/>
    <p:sldId id="261" r:id="rId5"/>
    <p:sldId id="277" r:id="rId6"/>
    <p:sldId id="278" r:id="rId7"/>
    <p:sldId id="316" r:id="rId8"/>
    <p:sldId id="319" r:id="rId9"/>
    <p:sldId id="295" r:id="rId10"/>
    <p:sldId id="284" r:id="rId11"/>
    <p:sldId id="283" r:id="rId12"/>
    <p:sldId id="274" r:id="rId13"/>
    <p:sldId id="266" r:id="rId14"/>
    <p:sldId id="282" r:id="rId15"/>
    <p:sldId id="267" r:id="rId16"/>
    <p:sldId id="291" r:id="rId17"/>
    <p:sldId id="264" r:id="rId18"/>
    <p:sldId id="293" r:id="rId19"/>
    <p:sldId id="265" r:id="rId20"/>
    <p:sldId id="294" r:id="rId21"/>
    <p:sldId id="323" r:id="rId22"/>
    <p:sldId id="297" r:id="rId23"/>
    <p:sldId id="300" r:id="rId24"/>
    <p:sldId id="321" r:id="rId25"/>
    <p:sldId id="299" r:id="rId26"/>
    <p:sldId id="301" r:id="rId27"/>
    <p:sldId id="307" r:id="rId28"/>
    <p:sldId id="309" r:id="rId29"/>
    <p:sldId id="304" r:id="rId30"/>
    <p:sldId id="305" r:id="rId31"/>
    <p:sldId id="308" r:id="rId32"/>
    <p:sldId id="310" r:id="rId33"/>
    <p:sldId id="312" r:id="rId34"/>
    <p:sldId id="311" r:id="rId35"/>
    <p:sldId id="324" r:id="rId36"/>
    <p:sldId id="325" r:id="rId37"/>
    <p:sldId id="276" r:id="rId38"/>
    <p:sldId id="313" r:id="rId39"/>
    <p:sldId id="314" r:id="rId40"/>
    <p:sldId id="315" r:id="rId41"/>
    <p:sldId id="285" r:id="rId42"/>
    <p:sldId id="281" r:id="rId43"/>
    <p:sldId id="322" r:id="rId44"/>
    <p:sldId id="320" r:id="rId45"/>
    <p:sldId id="317"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69" d="100"/>
          <a:sy n="69" d="100"/>
        </p:scale>
        <p:origin x="-600" y="8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viewProps" Target="viewProps.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presProps" Target="presProps.xml"/><Relationship Id="rId44" Type="http://schemas.openxmlformats.org/officeDocument/2006/relationships/slide" Target="slides/slide43.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35" Type="http://schemas.openxmlformats.org/officeDocument/2006/relationships/slide" Target="slides/slide34.xml"/><Relationship Id="rId51" Type="http://schemas.openxmlformats.org/officeDocument/2006/relationships/theme" Target="theme/theme1.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notesMaster" Target="notesMasters/notesMaster1.xml"/><Relationship Id="rId48" Type="http://schemas.openxmlformats.org/officeDocument/2006/relationships/printerSettings" Target="printerSettings/printerSettings1.bin"/><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tableStyles" Target="tableStyles.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B9B7DC-7B41-B745-B33E-45D40B19AD4C}" type="datetimeFigureOut">
              <a:rPr lang="en-US" smtClean="0"/>
              <a:pPr/>
              <a:t>4/3/13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81617F-FCE3-F644-9710-D6742CAA157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0AA86E81-9CDB-AB4D-B28E-C8E2E637E8A5}" type="slidenum">
              <a:rPr lang="en-US">
                <a:latin typeface="Arial" pitchFamily="29" charset="0"/>
              </a:rPr>
              <a:pPr/>
              <a:t>4</a:t>
            </a:fld>
            <a:endParaRPr lang="en-US">
              <a:latin typeface="Arial" pitchFamily="29" charset="0"/>
            </a:endParaRPr>
          </a:p>
        </p:txBody>
      </p:sp>
      <p:sp>
        <p:nvSpPr>
          <p:cNvPr id="30723" name="Rectangle 2"/>
          <p:cNvSpPr>
            <a:spLocks noGrp="1" noRot="1" noChangeAspect="1" noChangeArrowheads="1" noTextEdit="1"/>
          </p:cNvSpPr>
          <p:nvPr>
            <p:ph type="sldImg"/>
          </p:nvPr>
        </p:nvSpPr>
        <p:spPr>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ln>
        </p:spPr>
        <p:txBody>
          <a:bodyPr/>
          <a:lstStyle/>
          <a:p>
            <a:r>
              <a:rPr lang="en-US">
                <a:latin typeface="Arial" pitchFamily="29" charset="0"/>
                <a:ea typeface="ＭＳ Ｐゴシック" pitchFamily="29" charset="-128"/>
                <a:cs typeface="ＭＳ Ｐゴシック" pitchFamily="29" charset="-128"/>
              </a:rPr>
              <a:t>Enlightenment resonates in our world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24CF3AFA-CAE9-6645-B417-DF5C5F4CE661}" type="slidenum">
              <a:rPr lang="en-US">
                <a:latin typeface="Arial" pitchFamily="26" charset="0"/>
              </a:rPr>
              <a:pPr/>
              <a:t>30</a:t>
            </a:fld>
            <a:endParaRPr lang="en-US">
              <a:latin typeface="Arial" pitchFamily="26" charset="0"/>
            </a:endParaRPr>
          </a:p>
        </p:txBody>
      </p:sp>
      <p:sp>
        <p:nvSpPr>
          <p:cNvPr id="4915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847BC801-79BD-B44B-8982-40E9162D5634}" type="slidenum">
              <a:rPr lang="en-US" sz="1200"/>
              <a:pPr algn="r"/>
              <a:t>30</a:t>
            </a:fld>
            <a:endParaRPr lang="en-US" sz="1200"/>
          </a:p>
        </p:txBody>
      </p:sp>
      <p:sp>
        <p:nvSpPr>
          <p:cNvPr id="49156" name="Rectangle 2"/>
          <p:cNvSpPr>
            <a:spLocks noGrp="1" noRot="1" noChangeAspect="1" noChangeArrowheads="1" noTextEdit="1"/>
          </p:cNvSpPr>
          <p:nvPr>
            <p:ph type="sldImg"/>
          </p:nvPr>
        </p:nvSpPr>
        <p:spPr>
          <a:solidFill>
            <a:srgbClr val="FFFFFF"/>
          </a:solidFill>
          <a:ln/>
        </p:spPr>
      </p:sp>
      <p:sp>
        <p:nvSpPr>
          <p:cNvPr id="49157" name="Rectangle 3"/>
          <p:cNvSpPr>
            <a:spLocks noGrp="1" noChangeArrowheads="1"/>
          </p:cNvSpPr>
          <p:nvPr>
            <p:ph type="body" idx="1"/>
          </p:nvPr>
        </p:nvSpPr>
        <p:spPr>
          <a:noFill/>
          <a:ln>
            <a:solidFill>
              <a:srgbClr val="000000"/>
            </a:solidFill>
          </a:ln>
        </p:spPr>
        <p:txBody>
          <a:bodyPr/>
          <a:lstStyle/>
          <a:p>
            <a:endParaRPr lang="en-US">
              <a:latin typeface="Arial" pitchFamily="26" charset="0"/>
              <a:ea typeface="ＭＳ Ｐゴシック" pitchFamily="26" charset="-128"/>
              <a:cs typeface="ＭＳ Ｐゴシック" pitchFamily="26"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a:latin typeface="Arial" pitchFamily="26" charset="0"/>
              <a:ea typeface="ＭＳ Ｐゴシック" pitchFamily="26" charset="-128"/>
              <a:cs typeface="ＭＳ Ｐゴシック" pitchFamily="26"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C804B64C-9951-F04D-8507-B82D8E79B80E}" type="slidenum">
              <a:rPr lang="en-US">
                <a:latin typeface="Arial" pitchFamily="26" charset="0"/>
              </a:rPr>
              <a:pPr/>
              <a:t>32</a:t>
            </a:fld>
            <a:endParaRPr lang="en-US">
              <a:latin typeface="Arial" pitchFamily="26" charset="0"/>
            </a:endParaRPr>
          </a:p>
        </p:txBody>
      </p:sp>
      <p:sp>
        <p:nvSpPr>
          <p:cNvPr id="43011" name="Rectangle 2"/>
          <p:cNvSpPr>
            <a:spLocks noGrp="1" noRot="1" noChangeAspect="1" noChangeArrowheads="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26" charset="0"/>
              <a:ea typeface="ＭＳ Ｐゴシック" pitchFamily="26" charset="-128"/>
              <a:cs typeface="ＭＳ Ｐゴシック" pitchFamily="26"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6AF07F62-59FB-7842-AF02-D2A4E3668DF1}" type="slidenum">
              <a:rPr lang="en-US">
                <a:latin typeface="Arial" pitchFamily="29" charset="0"/>
                <a:ea typeface="ＭＳ Ｐゴシック" pitchFamily="29" charset="-128"/>
                <a:cs typeface="ＭＳ Ｐゴシック" pitchFamily="29" charset="-128"/>
              </a:rPr>
              <a:pPr/>
              <a:t>43</a:t>
            </a:fld>
            <a:endParaRPr lang="en-US">
              <a:latin typeface="Arial" pitchFamily="29" charset="0"/>
              <a:ea typeface="ＭＳ Ｐゴシック" pitchFamily="29" charset="-128"/>
              <a:cs typeface="ＭＳ Ｐゴシック" pitchFamily="29" charset="-128"/>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CD92FF30-92D0-EA4A-9E51-0B76F2634710}" type="slidenum">
              <a:rPr lang="en-US">
                <a:latin typeface="Arial" pitchFamily="29" charset="0"/>
              </a:rPr>
              <a:pPr/>
              <a:t>12</a:t>
            </a:fld>
            <a:endParaRPr lang="en-US">
              <a:latin typeface="Arial" pitchFamily="29" charset="0"/>
            </a:endParaRPr>
          </a:p>
        </p:txBody>
      </p:sp>
      <p:sp>
        <p:nvSpPr>
          <p:cNvPr id="46083" name="Rectangle 2"/>
          <p:cNvSpPr>
            <a:spLocks noGrp="1" noRot="1" noChangeAspect="1" noChangeArrowheads="1"/>
          </p:cNvSpPr>
          <p:nvPr>
            <p:ph type="sldImg"/>
          </p:nvPr>
        </p:nvSpPr>
        <p:spPr>
          <a:solidFill>
            <a:srgbClr val="FFFFFF"/>
          </a:solidFill>
          <a:ln/>
        </p:spPr>
      </p:sp>
      <p:sp>
        <p:nvSpPr>
          <p:cNvPr id="46084"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81617F-FCE3-F644-9710-D6742CAA157B}" type="slidenum">
              <a:rPr lang="en-US" smtClean="0"/>
              <a:pPr/>
              <a:t>15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CD6543D-8353-A646-A8D0-08033552C1FF}" type="slidenum">
              <a:rPr lang="en-US">
                <a:latin typeface="Arial" pitchFamily="26" charset="0"/>
              </a:rPr>
              <a:pPr/>
              <a:t>22</a:t>
            </a:fld>
            <a:endParaRPr lang="en-US">
              <a:latin typeface="Arial" pitchFamily="26"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a:latin typeface="Arial" pitchFamily="26" charset="0"/>
              <a:ea typeface="ＭＳ Ｐゴシック" pitchFamily="26" charset="-128"/>
              <a:cs typeface="ＭＳ Ｐゴシック" pitchFamily="26"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9581154B-FAEC-DB46-B931-87FEFC26AD21}" type="slidenum">
              <a:rPr lang="en-US">
                <a:latin typeface="Arial" pitchFamily="26" charset="0"/>
              </a:rPr>
              <a:pPr/>
              <a:t>26</a:t>
            </a:fld>
            <a:endParaRPr lang="en-US">
              <a:latin typeface="Arial" pitchFamily="26"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a:latin typeface="Arial" pitchFamily="26" charset="0"/>
              <a:ea typeface="ＭＳ Ｐゴシック" pitchFamily="26" charset="-128"/>
              <a:cs typeface="ＭＳ Ｐゴシック" pitchFamily="26"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E8366DB6-85D3-1949-BBC1-37CB41127026}" type="slidenum">
              <a:rPr lang="en-US">
                <a:latin typeface="Arial" pitchFamily="26" charset="0"/>
              </a:rPr>
              <a:pPr/>
              <a:t>27</a:t>
            </a:fld>
            <a:endParaRPr lang="en-US">
              <a:latin typeface="Arial" pitchFamily="26"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a:latin typeface="Arial" pitchFamily="26" charset="0"/>
              <a:ea typeface="ＭＳ Ｐゴシック" pitchFamily="26" charset="-128"/>
              <a:cs typeface="ＭＳ Ｐゴシック" pitchFamily="26"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94B87F7B-2B70-C046-9BE9-9FD3FB085C6E}" type="slidenum">
              <a:rPr lang="en-US">
                <a:latin typeface="Arial" pitchFamily="26" charset="0"/>
              </a:rPr>
              <a:pPr/>
              <a:t>28</a:t>
            </a:fld>
            <a:endParaRPr lang="en-US">
              <a:latin typeface="Arial" pitchFamily="26"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latin typeface="Arial" pitchFamily="26" charset="0"/>
              <a:ea typeface="ＭＳ Ｐゴシック" pitchFamily="26" charset="-128"/>
              <a:cs typeface="ＭＳ Ｐゴシック" pitchFamily="26"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7E80AEA7-7EE1-5145-AAF4-6461B0F6C17B}" type="slidenum">
              <a:rPr lang="en-US">
                <a:latin typeface="Arial" pitchFamily="26" charset="0"/>
              </a:rPr>
              <a:pPr/>
              <a:t>29</a:t>
            </a:fld>
            <a:endParaRPr lang="en-US">
              <a:latin typeface="Arial" pitchFamily="26" charset="0"/>
            </a:endParaRPr>
          </a:p>
        </p:txBody>
      </p:sp>
      <p:sp>
        <p:nvSpPr>
          <p:cNvPr id="4710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E3E9A12A-44B0-444B-A5F2-A41258E0A902}" type="slidenum">
              <a:rPr lang="en-US" sz="1200"/>
              <a:pPr algn="r"/>
              <a:t>29</a:t>
            </a:fld>
            <a:endParaRPr lang="en-US" sz="1200"/>
          </a:p>
        </p:txBody>
      </p:sp>
      <p:sp>
        <p:nvSpPr>
          <p:cNvPr id="47108" name="Rectangle 2"/>
          <p:cNvSpPr>
            <a:spLocks noGrp="1" noRot="1" noChangeAspect="1" noChangeArrowheads="1" noTextEdit="1"/>
          </p:cNvSpPr>
          <p:nvPr>
            <p:ph type="sldImg"/>
          </p:nvPr>
        </p:nvSpPr>
        <p:spPr>
          <a:solidFill>
            <a:srgbClr val="FFFFFF"/>
          </a:solidFill>
          <a:ln/>
        </p:spPr>
      </p:sp>
      <p:sp>
        <p:nvSpPr>
          <p:cNvPr id="47109" name="Rectangle 3"/>
          <p:cNvSpPr>
            <a:spLocks noGrp="1" noChangeArrowheads="1"/>
          </p:cNvSpPr>
          <p:nvPr>
            <p:ph type="body" idx="1"/>
          </p:nvPr>
        </p:nvSpPr>
        <p:spPr>
          <a:noFill/>
          <a:ln>
            <a:solidFill>
              <a:srgbClr val="000000"/>
            </a:solidFill>
          </a:ln>
        </p:spPr>
        <p:txBody>
          <a:bodyPr/>
          <a:lstStyle/>
          <a:p>
            <a:endParaRPr lang="en-US">
              <a:latin typeface="Arial" pitchFamily="26" charset="0"/>
              <a:ea typeface="ＭＳ Ｐゴシック" pitchFamily="26" charset="-128"/>
              <a:cs typeface="ＭＳ Ｐゴシック" pitchFamily="26"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7A7FF4-5187-714F-AF78-1E04B0407240}" type="datetimeFigureOut">
              <a:rPr lang="en-US" smtClean="0"/>
              <a:pPr/>
              <a:t>4/3/13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270C5-B108-C549-A0A7-A6A797335DF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7A7FF4-5187-714F-AF78-1E04B0407240}" type="datetimeFigureOut">
              <a:rPr lang="en-US" smtClean="0"/>
              <a:pPr/>
              <a:t>4/3/13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270C5-B108-C549-A0A7-A6A797335DF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7A7FF4-5187-714F-AF78-1E04B0407240}" type="datetimeFigureOut">
              <a:rPr lang="en-US" smtClean="0"/>
              <a:pPr/>
              <a:t>4/3/13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270C5-B108-C549-A0A7-A6A797335DF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7A7FF4-5187-714F-AF78-1E04B0407240}" type="datetimeFigureOut">
              <a:rPr lang="en-US" smtClean="0"/>
              <a:pPr/>
              <a:t>4/3/13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270C5-B108-C549-A0A7-A6A797335DF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7A7FF4-5187-714F-AF78-1E04B0407240}" type="datetimeFigureOut">
              <a:rPr lang="en-US" smtClean="0"/>
              <a:pPr/>
              <a:t>4/3/13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270C5-B108-C549-A0A7-A6A797335DF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7A7FF4-5187-714F-AF78-1E04B0407240}" type="datetimeFigureOut">
              <a:rPr lang="en-US" smtClean="0"/>
              <a:pPr/>
              <a:t>4/3/13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1270C5-B108-C549-A0A7-A6A797335DF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7A7FF4-5187-714F-AF78-1E04B0407240}" type="datetimeFigureOut">
              <a:rPr lang="en-US" smtClean="0"/>
              <a:pPr/>
              <a:t>4/3/13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1270C5-B108-C549-A0A7-A6A797335DF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7A7FF4-5187-714F-AF78-1E04B0407240}" type="datetimeFigureOut">
              <a:rPr lang="en-US" smtClean="0"/>
              <a:pPr/>
              <a:t>4/3/13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1270C5-B108-C549-A0A7-A6A797335DF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7A7FF4-5187-714F-AF78-1E04B0407240}" type="datetimeFigureOut">
              <a:rPr lang="en-US" smtClean="0"/>
              <a:pPr/>
              <a:t>4/3/13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1270C5-B108-C549-A0A7-A6A797335DF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7A7FF4-5187-714F-AF78-1E04B0407240}" type="datetimeFigureOut">
              <a:rPr lang="en-US" smtClean="0"/>
              <a:pPr/>
              <a:t>4/3/13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1270C5-B108-C549-A0A7-A6A797335DF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7A7FF4-5187-714F-AF78-1E04B0407240}" type="datetimeFigureOut">
              <a:rPr lang="en-US" smtClean="0"/>
              <a:pPr/>
              <a:t>4/3/13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1270C5-B108-C549-A0A7-A6A797335DF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jpe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7A7FF4-5187-714F-AF78-1E04B0407240}" type="datetimeFigureOut">
              <a:rPr lang="en-US" smtClean="0"/>
              <a:pPr/>
              <a:t>4/3/13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1270C5-B108-C549-A0A7-A6A797335DF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hyperlink" Target="http://zimmer.csufresno.edu/~davidro" TargetMode="Externa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3"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3"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3"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4" Type="http://schemas.openxmlformats.org/officeDocument/2006/relationships/image" Target="../media/image26.png"/><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2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4" Type="http://schemas.openxmlformats.org/officeDocument/2006/relationships/image" Target="../media/image31.jpeg"/><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30.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3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3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4" Type="http://schemas.openxmlformats.org/officeDocument/2006/relationships/image" Target="../media/image35.png"/><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3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3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3" Type="http://schemas.openxmlformats.org/officeDocument/2006/relationships/image" Target="../media/image3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3" Type="http://schemas.openxmlformats.org/officeDocument/2006/relationships/image" Target="../media/image4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4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8981" y="422277"/>
            <a:ext cx="7745019" cy="3178174"/>
          </a:xfrm>
        </p:spPr>
        <p:txBody>
          <a:bodyPr>
            <a:normAutofit fontScale="90000"/>
          </a:bodyPr>
          <a:lstStyle/>
          <a:p>
            <a:r>
              <a:rPr lang="en-US" b="1" dirty="0" smtClean="0"/>
              <a:t>,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An Introduction</a:t>
            </a:r>
            <a:br>
              <a:rPr lang="en-US" b="1" dirty="0" smtClean="0"/>
            </a:br>
            <a:r>
              <a:rPr lang="en-US" b="1" dirty="0" smtClean="0"/>
              <a:t> </a:t>
            </a:r>
            <a:br>
              <a:rPr lang="en-US" b="1" dirty="0" smtClean="0"/>
            </a:br>
            <a:r>
              <a:rPr lang="en-US" b="1" dirty="0" smtClean="0"/>
              <a:t>to</a:t>
            </a:r>
            <a:br>
              <a:rPr lang="en-US" b="1" dirty="0" smtClean="0"/>
            </a:br>
            <a:r>
              <a:rPr lang="en-US" b="1" dirty="0" smtClean="0"/>
              <a:t> </a:t>
            </a:r>
            <a:br>
              <a:rPr lang="en-US" b="1" dirty="0" smtClean="0"/>
            </a:br>
            <a:r>
              <a:rPr lang="en-US" b="1" smtClean="0"/>
              <a:t>the International </a:t>
            </a:r>
            <a:r>
              <a:rPr lang="en-US" b="1" dirty="0" smtClean="0"/>
              <a:t>Enlightenment</a:t>
            </a:r>
            <a:br>
              <a:rPr lang="en-US" b="1" dirty="0" smtClean="0"/>
            </a:br>
            <a:r>
              <a:rPr lang="en-US" b="1" dirty="0" smtClean="0"/>
              <a:t/>
            </a:r>
            <a:br>
              <a:rPr lang="en-US" b="1" dirty="0" smtClean="0"/>
            </a:br>
            <a:r>
              <a:rPr lang="en-US" b="1" dirty="0" smtClean="0"/>
              <a:t>(1650-1800)</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endParaRPr lang="en-US" b="1" dirty="0"/>
          </a:p>
        </p:txBody>
      </p:sp>
      <p:sp>
        <p:nvSpPr>
          <p:cNvPr id="5" name="TextBox 4"/>
          <p:cNvSpPr txBox="1"/>
          <p:nvPr/>
        </p:nvSpPr>
        <p:spPr>
          <a:xfrm>
            <a:off x="685798" y="5134873"/>
            <a:ext cx="6309108" cy="1477328"/>
          </a:xfrm>
          <a:prstGeom prst="rect">
            <a:avLst/>
          </a:prstGeom>
          <a:noFill/>
        </p:spPr>
        <p:txBody>
          <a:bodyPr wrap="square" rtlCol="0">
            <a:spAutoFit/>
          </a:bodyPr>
          <a:lstStyle/>
          <a:p>
            <a:r>
              <a:rPr lang="en-US" b="1" dirty="0" smtClean="0"/>
              <a:t>David Ross, Ph.D.</a:t>
            </a:r>
          </a:p>
          <a:p>
            <a:r>
              <a:rPr lang="en-US" b="1" dirty="0" smtClean="0">
                <a:hlinkClick r:id="rId2"/>
              </a:rPr>
              <a:t>http://zimmer.csufresno.edu/~davidro</a:t>
            </a:r>
            <a:endParaRPr lang="en-US" dirty="0" smtClean="0"/>
          </a:p>
          <a:p>
            <a:r>
              <a:rPr lang="en-US" b="1" dirty="0" smtClean="0"/>
              <a:t>April 4, 2013</a:t>
            </a:r>
          </a:p>
          <a:p>
            <a:r>
              <a:rPr lang="en-US" b="1" dirty="0" smtClean="0"/>
              <a:t>History of the British Isles:</a:t>
            </a:r>
          </a:p>
          <a:p>
            <a:r>
              <a:rPr lang="en-US" b="1" dirty="0" smtClean="0"/>
              <a:t>Instructor: Miss Kathie Crawford </a:t>
            </a:r>
            <a:endParaRPr lang="en-US" b="1" dirty="0"/>
          </a:p>
        </p:txBody>
      </p:sp>
      <p:pic>
        <p:nvPicPr>
          <p:cNvPr id="7" name="Picture 6"/>
          <p:cNvPicPr>
            <a:picLocks noChangeAspect="1"/>
          </p:cNvPicPr>
          <p:nvPr/>
        </p:nvPicPr>
        <p:blipFill>
          <a:blip r:embed="rId3"/>
          <a:stretch>
            <a:fillRect/>
          </a:stretch>
        </p:blipFill>
        <p:spPr>
          <a:xfrm>
            <a:off x="325742" y="422276"/>
            <a:ext cx="1325249" cy="2043936"/>
          </a:xfrm>
          <a:prstGeom prst="rect">
            <a:avLst/>
          </a:prstGeom>
        </p:spPr>
      </p:pic>
      <p:pic>
        <p:nvPicPr>
          <p:cNvPr id="8" name="Picture 7"/>
          <p:cNvPicPr>
            <a:picLocks noChangeAspect="1"/>
          </p:cNvPicPr>
          <p:nvPr/>
        </p:nvPicPr>
        <p:blipFill>
          <a:blip r:embed="rId4"/>
          <a:stretch>
            <a:fillRect/>
          </a:stretch>
        </p:blipFill>
        <p:spPr>
          <a:xfrm>
            <a:off x="6994906" y="4085814"/>
            <a:ext cx="1463293" cy="224938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94522" y="257664"/>
            <a:ext cx="8504335" cy="646331"/>
          </a:xfrm>
          <a:prstGeom prst="rect">
            <a:avLst/>
          </a:prstGeom>
          <a:noFill/>
        </p:spPr>
        <p:txBody>
          <a:bodyPr wrap="square" rtlCol="0">
            <a:spAutoFit/>
          </a:bodyPr>
          <a:lstStyle/>
          <a:p>
            <a:r>
              <a:rPr lang="en-US" sz="3600" dirty="0" smtClean="0"/>
              <a:t>Some Key Intellectuals of the Enlightenment</a:t>
            </a:r>
            <a:endParaRPr lang="en-US" sz="3600" dirty="0"/>
          </a:p>
        </p:txBody>
      </p:sp>
      <p:sp>
        <p:nvSpPr>
          <p:cNvPr id="3" name="TextBox 2"/>
          <p:cNvSpPr txBox="1"/>
          <p:nvPr/>
        </p:nvSpPr>
        <p:spPr>
          <a:xfrm>
            <a:off x="828344" y="1509174"/>
            <a:ext cx="7970513" cy="4401205"/>
          </a:xfrm>
          <a:prstGeom prst="rect">
            <a:avLst/>
          </a:prstGeom>
          <a:noFill/>
        </p:spPr>
        <p:txBody>
          <a:bodyPr wrap="square" rtlCol="0">
            <a:spAutoFit/>
          </a:bodyPr>
          <a:lstStyle/>
          <a:p>
            <a:r>
              <a:rPr lang="en-US" sz="2800" dirty="0" smtClean="0"/>
              <a:t>Holland: Philosopher </a:t>
            </a:r>
            <a:r>
              <a:rPr lang="en-US" sz="2800" b="1" dirty="0" smtClean="0"/>
              <a:t>Baruch Spinoza  </a:t>
            </a:r>
            <a:r>
              <a:rPr lang="en-US" sz="2800" dirty="0" smtClean="0"/>
              <a:t>(1632-1677)</a:t>
            </a:r>
          </a:p>
          <a:p>
            <a:r>
              <a:rPr lang="en-US" sz="2800" dirty="0" smtClean="0"/>
              <a:t>Holland: Philosopher</a:t>
            </a:r>
            <a:r>
              <a:rPr lang="en-US" sz="2800" b="1" dirty="0" smtClean="0"/>
              <a:t> Pierre Bayle </a:t>
            </a:r>
            <a:r>
              <a:rPr lang="en-US" sz="2800" dirty="0" smtClean="0"/>
              <a:t>(1647-1706)</a:t>
            </a:r>
          </a:p>
          <a:p>
            <a:endParaRPr lang="en-US" sz="2800" dirty="0" smtClean="0"/>
          </a:p>
          <a:p>
            <a:r>
              <a:rPr lang="en-US" sz="2800" dirty="0" smtClean="0"/>
              <a:t>Britain: Philosopher </a:t>
            </a:r>
            <a:r>
              <a:rPr lang="en-US" sz="2800" b="1" dirty="0" smtClean="0"/>
              <a:t>John Locke </a:t>
            </a:r>
            <a:r>
              <a:rPr lang="en-US" sz="2800" dirty="0" smtClean="0"/>
              <a:t>(1632-1704)</a:t>
            </a:r>
          </a:p>
          <a:p>
            <a:r>
              <a:rPr lang="en-US" sz="2800" dirty="0" smtClean="0"/>
              <a:t>Britain: Physicist </a:t>
            </a:r>
            <a:r>
              <a:rPr lang="en-US" sz="2800" b="1" dirty="0" smtClean="0"/>
              <a:t>Isaac Newton </a:t>
            </a:r>
            <a:r>
              <a:rPr lang="en-US" sz="2800" dirty="0" smtClean="0"/>
              <a:t>(1643-1727)</a:t>
            </a:r>
          </a:p>
          <a:p>
            <a:r>
              <a:rPr lang="en-US" sz="2800" dirty="0" smtClean="0"/>
              <a:t>Britain: Economist </a:t>
            </a:r>
            <a:r>
              <a:rPr lang="en-US" sz="2800" b="1" dirty="0" smtClean="0"/>
              <a:t>Adam Smith </a:t>
            </a:r>
            <a:r>
              <a:rPr lang="en-US" sz="2800" dirty="0" smtClean="0"/>
              <a:t>(1723-1790)  </a:t>
            </a:r>
          </a:p>
          <a:p>
            <a:endParaRPr lang="en-US" sz="2800" dirty="0" smtClean="0"/>
          </a:p>
          <a:p>
            <a:r>
              <a:rPr lang="en-US" sz="2800" dirty="0" smtClean="0"/>
              <a:t>France: </a:t>
            </a:r>
            <a:r>
              <a:rPr lang="en-US" sz="2800" i="1" dirty="0" err="1" smtClean="0"/>
              <a:t>Philosophe</a:t>
            </a:r>
            <a:r>
              <a:rPr lang="en-US" sz="2800" dirty="0" smtClean="0"/>
              <a:t> </a:t>
            </a:r>
            <a:r>
              <a:rPr lang="en-US" sz="2800" b="1" dirty="0" smtClean="0"/>
              <a:t>Voltaire</a:t>
            </a:r>
            <a:r>
              <a:rPr lang="en-US" sz="2800" dirty="0" smtClean="0"/>
              <a:t> (1694-1778)</a:t>
            </a:r>
          </a:p>
          <a:p>
            <a:r>
              <a:rPr lang="en-US" sz="2800" dirty="0" smtClean="0"/>
              <a:t>France: </a:t>
            </a:r>
            <a:r>
              <a:rPr lang="en-US" sz="2800" i="1" dirty="0" err="1" smtClean="0"/>
              <a:t>Philosophe</a:t>
            </a:r>
            <a:r>
              <a:rPr lang="en-US" sz="2800" dirty="0" smtClean="0"/>
              <a:t> </a:t>
            </a:r>
            <a:r>
              <a:rPr lang="en-US" sz="2800" b="1" dirty="0" smtClean="0"/>
              <a:t>Denis Diderot </a:t>
            </a:r>
            <a:r>
              <a:rPr lang="en-US" sz="2800" dirty="0" smtClean="0"/>
              <a:t>(1713-1784)</a:t>
            </a:r>
          </a:p>
          <a:p>
            <a:r>
              <a:rPr lang="en-US" sz="2800" dirty="0" smtClean="0"/>
              <a:t>France: </a:t>
            </a:r>
            <a:r>
              <a:rPr lang="en-US" sz="2800" i="1" dirty="0" smtClean="0"/>
              <a:t>(Anti)-</a:t>
            </a:r>
            <a:r>
              <a:rPr lang="en-US" sz="2800" i="1" dirty="0" err="1" smtClean="0"/>
              <a:t>philosophe</a:t>
            </a:r>
            <a:r>
              <a:rPr lang="en-US" sz="2800" i="1" dirty="0" smtClean="0"/>
              <a:t> </a:t>
            </a:r>
            <a:r>
              <a:rPr lang="en-US" sz="2800" b="1" dirty="0" smtClean="0"/>
              <a:t>J.J. Rousseau </a:t>
            </a:r>
            <a:r>
              <a:rPr lang="en-US" sz="2800" dirty="0" smtClean="0"/>
              <a:t>(1712-1778)</a:t>
            </a:r>
            <a:endParaRPr lang="en-US" sz="2800" b="1"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571530" y="279768"/>
            <a:ext cx="2006435" cy="2996244"/>
          </a:xfrm>
          <a:prstGeom prst="rect">
            <a:avLst/>
          </a:prstGeom>
        </p:spPr>
      </p:pic>
      <p:sp>
        <p:nvSpPr>
          <p:cNvPr id="5" name="TextBox 4"/>
          <p:cNvSpPr txBox="1"/>
          <p:nvPr/>
        </p:nvSpPr>
        <p:spPr>
          <a:xfrm>
            <a:off x="570637" y="279768"/>
            <a:ext cx="6000893" cy="1354217"/>
          </a:xfrm>
          <a:prstGeom prst="rect">
            <a:avLst/>
          </a:prstGeom>
          <a:noFill/>
        </p:spPr>
        <p:txBody>
          <a:bodyPr wrap="square" rtlCol="0">
            <a:spAutoFit/>
          </a:bodyPr>
          <a:lstStyle/>
          <a:p>
            <a:r>
              <a:rPr lang="en-US" sz="3200" b="1" dirty="0" smtClean="0"/>
              <a:t>Holland (Netherlands), or Dutch Republic (United Provinces). </a:t>
            </a:r>
          </a:p>
          <a:p>
            <a:endParaRPr lang="en-US" dirty="0"/>
          </a:p>
        </p:txBody>
      </p:sp>
      <p:pic>
        <p:nvPicPr>
          <p:cNvPr id="7" name="Picture 6"/>
          <p:cNvPicPr>
            <a:picLocks noChangeAspect="1"/>
          </p:cNvPicPr>
          <p:nvPr/>
        </p:nvPicPr>
        <p:blipFill>
          <a:blip r:embed="rId3"/>
          <a:stretch>
            <a:fillRect/>
          </a:stretch>
        </p:blipFill>
        <p:spPr>
          <a:xfrm>
            <a:off x="6571529" y="3533676"/>
            <a:ext cx="2315367" cy="3171336"/>
          </a:xfrm>
          <a:prstGeom prst="rect">
            <a:avLst/>
          </a:prstGeom>
        </p:spPr>
      </p:pic>
      <p:sp>
        <p:nvSpPr>
          <p:cNvPr id="8" name="TextBox 7"/>
          <p:cNvSpPr txBox="1"/>
          <p:nvPr/>
        </p:nvSpPr>
        <p:spPr>
          <a:xfrm>
            <a:off x="6571530" y="3533676"/>
            <a:ext cx="994014" cy="369332"/>
          </a:xfrm>
          <a:prstGeom prst="rect">
            <a:avLst/>
          </a:prstGeom>
          <a:noFill/>
        </p:spPr>
        <p:txBody>
          <a:bodyPr wrap="square" rtlCol="0">
            <a:spAutoFit/>
          </a:bodyPr>
          <a:lstStyle/>
          <a:p>
            <a:r>
              <a:rPr lang="en-US" dirty="0" smtClean="0"/>
              <a:t>1648</a:t>
            </a:r>
            <a:endParaRPr lang="en-US" dirty="0"/>
          </a:p>
        </p:txBody>
      </p:sp>
      <p:sp>
        <p:nvSpPr>
          <p:cNvPr id="9" name="TextBox 8"/>
          <p:cNvSpPr txBox="1"/>
          <p:nvPr/>
        </p:nvSpPr>
        <p:spPr>
          <a:xfrm>
            <a:off x="570636" y="1633985"/>
            <a:ext cx="5117327" cy="6093975"/>
          </a:xfrm>
          <a:prstGeom prst="rect">
            <a:avLst/>
          </a:prstGeom>
          <a:noFill/>
        </p:spPr>
        <p:txBody>
          <a:bodyPr wrap="square" rtlCol="0">
            <a:spAutoFit/>
          </a:bodyPr>
          <a:lstStyle/>
          <a:p>
            <a:r>
              <a:rPr lang="en-US" sz="3200" b="1" dirty="0" smtClean="0"/>
              <a:t>In the 17</a:t>
            </a:r>
            <a:r>
              <a:rPr lang="en-US" sz="3200" b="1" baseline="30000" dirty="0" smtClean="0"/>
              <a:t>th</a:t>
            </a:r>
            <a:r>
              <a:rPr lang="en-US" sz="3200" b="1" dirty="0" smtClean="0"/>
              <a:t> &amp; 18</a:t>
            </a:r>
            <a:r>
              <a:rPr lang="en-US" sz="3200" b="1" baseline="30000" dirty="0" smtClean="0"/>
              <a:t>th</a:t>
            </a:r>
            <a:r>
              <a:rPr lang="en-US" sz="3200" b="1" dirty="0" smtClean="0"/>
              <a:t> Centuries</a:t>
            </a:r>
          </a:p>
          <a:p>
            <a:r>
              <a:rPr lang="en-US" sz="3200" b="1" dirty="0" smtClean="0"/>
              <a:t>Holland was the freest country in Europe:</a:t>
            </a:r>
          </a:p>
          <a:p>
            <a:endParaRPr lang="en-US" b="1" dirty="0" smtClean="0"/>
          </a:p>
          <a:p>
            <a:r>
              <a:rPr lang="en-US" sz="2000" b="1" dirty="0" smtClean="0"/>
              <a:t>•</a:t>
            </a:r>
            <a:r>
              <a:rPr lang="en-US" sz="2400" b="1" dirty="0" smtClean="0"/>
              <a:t> </a:t>
            </a:r>
            <a:r>
              <a:rPr lang="en-US" sz="3200" b="1" dirty="0" smtClean="0"/>
              <a:t>Asylum of political and religious exiles: Jews, Huguenots, </a:t>
            </a:r>
            <a:r>
              <a:rPr lang="en-US" sz="3200" b="1" dirty="0" err="1" smtClean="0"/>
              <a:t>Jansenists</a:t>
            </a:r>
            <a:r>
              <a:rPr lang="en-US" sz="3200" b="1" dirty="0" smtClean="0"/>
              <a:t>, </a:t>
            </a:r>
            <a:r>
              <a:rPr lang="en-US" sz="3200" b="1" dirty="0" err="1" smtClean="0"/>
              <a:t>Socinians</a:t>
            </a:r>
            <a:r>
              <a:rPr lang="en-US" sz="3200" b="1" dirty="0" smtClean="0"/>
              <a:t>, Unitarians.</a:t>
            </a:r>
          </a:p>
          <a:p>
            <a:endParaRPr lang="en-US" sz="2000" b="1" dirty="0" smtClean="0"/>
          </a:p>
          <a:p>
            <a:r>
              <a:rPr lang="en-US" sz="2000" b="1" dirty="0" smtClean="0"/>
              <a:t>• </a:t>
            </a:r>
            <a:r>
              <a:rPr lang="en-US" sz="3200" b="1" dirty="0" smtClean="0"/>
              <a:t>Result: general tolerance and broadening of outlook.</a:t>
            </a:r>
          </a:p>
          <a:p>
            <a:endParaRPr lang="en-US" sz="3200" b="1" dirty="0" smtClean="0"/>
          </a:p>
          <a:p>
            <a:r>
              <a:rPr lang="en-US" sz="3200" b="1" dirty="0" smtClean="0"/>
              <a:t> </a:t>
            </a:r>
            <a:endParaRPr lang="en-US" sz="32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TextBox 1"/>
          <p:cNvSpPr txBox="1">
            <a:spLocks noChangeArrowheads="1"/>
          </p:cNvSpPr>
          <p:nvPr/>
        </p:nvSpPr>
        <p:spPr bwMode="auto">
          <a:xfrm>
            <a:off x="1066800" y="152400"/>
            <a:ext cx="6934200" cy="1082675"/>
          </a:xfrm>
          <a:prstGeom prst="rect">
            <a:avLst/>
          </a:prstGeom>
          <a:noFill/>
          <a:ln w="9525">
            <a:noFill/>
            <a:miter lim="800000"/>
            <a:headEnd/>
            <a:tailEnd/>
          </a:ln>
        </p:spPr>
        <p:txBody>
          <a:bodyPr>
            <a:prstTxWarp prst="textNoShape">
              <a:avLst/>
            </a:prstTxWarp>
            <a:spAutoFit/>
          </a:bodyPr>
          <a:lstStyle/>
          <a:p>
            <a:endParaRPr lang="en-US" sz="900" dirty="0" smtClean="0"/>
          </a:p>
          <a:p>
            <a:r>
              <a:rPr lang="en-US" sz="2800" b="1" dirty="0" smtClean="0"/>
              <a:t>       17</a:t>
            </a:r>
            <a:r>
              <a:rPr lang="en-US" sz="2800" b="1" baseline="30000" dirty="0" smtClean="0"/>
              <a:t>th</a:t>
            </a:r>
            <a:r>
              <a:rPr lang="en-US" sz="2800" b="1" dirty="0" smtClean="0"/>
              <a:t> &amp; 18</a:t>
            </a:r>
            <a:r>
              <a:rPr lang="en-US" sz="2800" b="1" baseline="30000" dirty="0" smtClean="0"/>
              <a:t>th</a:t>
            </a:r>
            <a:r>
              <a:rPr lang="en-US" sz="2800" b="1" dirty="0" smtClean="0"/>
              <a:t> Century </a:t>
            </a:r>
            <a:r>
              <a:rPr lang="en-US" sz="2800" b="1" dirty="0"/>
              <a:t>Britain and France:</a:t>
            </a:r>
            <a:endParaRPr lang="en-US" sz="2800" b="1" dirty="0" smtClean="0"/>
          </a:p>
          <a:p>
            <a:r>
              <a:rPr lang="en-US" sz="2800" b="1" dirty="0" smtClean="0"/>
              <a:t>             Contrasting Monarchies!!</a:t>
            </a:r>
            <a:endParaRPr lang="en-US" sz="2800" b="1" dirty="0"/>
          </a:p>
        </p:txBody>
      </p:sp>
      <p:pic>
        <p:nvPicPr>
          <p:cNvPr id="4" name="Picture 3" descr="Union jack.jpg"/>
          <p:cNvPicPr>
            <a:picLocks noChangeAspect="1"/>
          </p:cNvPicPr>
          <p:nvPr/>
        </p:nvPicPr>
        <p:blipFill>
          <a:blip r:embed="rId3"/>
          <a:stretch>
            <a:fillRect/>
          </a:stretch>
        </p:blipFill>
        <p:spPr>
          <a:xfrm>
            <a:off x="1143000" y="1447800"/>
            <a:ext cx="1828800" cy="949325"/>
          </a:xfrm>
          <a:prstGeom prst="rect">
            <a:avLst/>
          </a:prstGeom>
          <a:ln>
            <a:solidFill>
              <a:schemeClr val="tx1">
                <a:lumMod val="85000"/>
                <a:lumOff val="15000"/>
              </a:schemeClr>
            </a:solidFill>
          </a:ln>
        </p:spPr>
      </p:pic>
      <p:pic>
        <p:nvPicPr>
          <p:cNvPr id="45060" name="Picture 5" descr="800px-Pavillon_LouisXIV.svg.png"/>
          <p:cNvPicPr>
            <a:picLocks noChangeAspect="1"/>
          </p:cNvPicPr>
          <p:nvPr/>
        </p:nvPicPr>
        <p:blipFill>
          <a:blip r:embed="rId4"/>
          <a:srcRect l="3984" t="5957" r="4393" b="4691"/>
          <a:stretch>
            <a:fillRect/>
          </a:stretch>
        </p:blipFill>
        <p:spPr bwMode="auto">
          <a:xfrm>
            <a:off x="5486400" y="1371600"/>
            <a:ext cx="1905000" cy="990600"/>
          </a:xfrm>
          <a:prstGeom prst="rect">
            <a:avLst/>
          </a:prstGeom>
          <a:noFill/>
          <a:ln w="9525">
            <a:solidFill>
              <a:schemeClr val="tx1"/>
            </a:solidFill>
            <a:miter lim="800000"/>
            <a:headEnd/>
            <a:tailEnd/>
          </a:ln>
        </p:spPr>
      </p:pic>
      <p:graphicFrame>
        <p:nvGraphicFramePr>
          <p:cNvPr id="6149" name="Group 5"/>
          <p:cNvGraphicFramePr>
            <a:graphicFrameLocks noGrp="1"/>
          </p:cNvGraphicFramePr>
          <p:nvPr/>
        </p:nvGraphicFramePr>
        <p:xfrm>
          <a:off x="228600" y="2438400"/>
          <a:ext cx="8763000" cy="4450080"/>
        </p:xfrm>
        <a:graphic>
          <a:graphicData uri="http://schemas.openxmlformats.org/drawingml/2006/table">
            <a:tbl>
              <a:tblPr/>
              <a:tblGrid>
                <a:gridCol w="4114800"/>
                <a:gridCol w="4648200"/>
              </a:tblGrid>
              <a:tr h="1208088">
                <a:tc>
                  <a:txBody>
                    <a:bodyPr/>
                    <a:lstStyle/>
                    <a:p>
                      <a:pPr marL="0" marR="0" lvl="0" indent="0" algn="l" defTabSz="457200" rtl="0" eaLnBrk="1" fontAlgn="base" latinLnBrk="0" hangingPunct="1">
                        <a:lnSpc>
                          <a:spcPct val="100000"/>
                        </a:lnSpc>
                        <a:spcBef>
                          <a:spcPct val="0"/>
                        </a:spcBef>
                        <a:spcAft>
                          <a:spcPct val="0"/>
                        </a:spcAft>
                        <a:buClrTx/>
                        <a:buSzTx/>
                        <a:buFont typeface="Times" pitchFamily="-107" charset="0"/>
                        <a:buChar char="•"/>
                        <a:tabLst/>
                      </a:pPr>
                      <a:endParaRPr kumimoji="0" lang="en-US" sz="2000" b="1" i="0" u="none" strike="noStrike" cap="none" normalizeH="0" baseline="0" dirty="0" smtClean="0">
                        <a:ln>
                          <a:noFill/>
                        </a:ln>
                        <a:solidFill>
                          <a:schemeClr val="tx1"/>
                        </a:solidFill>
                        <a:effectLst/>
                        <a:latin typeface="Arial" pitchFamily="-107" charset="0"/>
                      </a:endParaRPr>
                    </a:p>
                    <a:p>
                      <a:pPr marL="0" marR="0" lvl="0" indent="0" algn="l" defTabSz="457200" rtl="0" eaLnBrk="1" fontAlgn="base" latinLnBrk="0" hangingPunct="1">
                        <a:lnSpc>
                          <a:spcPct val="100000"/>
                        </a:lnSpc>
                        <a:spcBef>
                          <a:spcPct val="0"/>
                        </a:spcBef>
                        <a:spcAft>
                          <a:spcPct val="0"/>
                        </a:spcAft>
                        <a:buClrTx/>
                        <a:buSzTx/>
                        <a:buFont typeface="Times" pitchFamily="-107" charset="0"/>
                        <a:buChar char="•"/>
                        <a:tabLst/>
                      </a:pPr>
                      <a:r>
                        <a:rPr kumimoji="0" lang="en-US" sz="2000" b="1" i="0" u="none" strike="noStrike" cap="none" normalizeH="0" baseline="0" dirty="0" smtClean="0">
                          <a:ln>
                            <a:noFill/>
                          </a:ln>
                          <a:solidFill>
                            <a:schemeClr val="tx1"/>
                          </a:solidFill>
                          <a:effectLst/>
                          <a:latin typeface="Arial" pitchFamily="-107" charset="0"/>
                        </a:rPr>
                        <a:t>Glorious Revolution</a:t>
                      </a:r>
                      <a:r>
                        <a:rPr kumimoji="0" lang="en-US" sz="1800" b="1" i="0" u="none" strike="noStrike" cap="none" normalizeH="0" baseline="0" dirty="0" smtClean="0">
                          <a:ln>
                            <a:noFill/>
                          </a:ln>
                          <a:solidFill>
                            <a:schemeClr val="tx1"/>
                          </a:solidFill>
                          <a:effectLst/>
                          <a:latin typeface="Arial" pitchFamily="-107" charset="0"/>
                        </a:rPr>
                        <a:t>: 1688-89</a:t>
                      </a:r>
                    </a:p>
                    <a:p>
                      <a:pPr marL="0" marR="0" lvl="0" indent="0" algn="l" defTabSz="457200" rtl="0" eaLnBrk="1" fontAlgn="base" latinLnBrk="0" hangingPunct="1">
                        <a:lnSpc>
                          <a:spcPct val="100000"/>
                        </a:lnSpc>
                        <a:spcBef>
                          <a:spcPct val="0"/>
                        </a:spcBef>
                        <a:spcAft>
                          <a:spcPct val="0"/>
                        </a:spcAft>
                        <a:buClrTx/>
                        <a:buSzTx/>
                        <a:buFont typeface="Times" pitchFamily="-107" charset="0"/>
                        <a:buNone/>
                        <a:tabLst/>
                      </a:pPr>
                      <a:r>
                        <a:rPr kumimoji="0" lang="en-US" sz="1800" b="1" i="1" u="none" strike="noStrike" cap="none" normalizeH="0" baseline="0" dirty="0" smtClean="0">
                          <a:ln>
                            <a:noFill/>
                          </a:ln>
                          <a:solidFill>
                            <a:schemeClr val="tx1"/>
                          </a:solidFill>
                          <a:effectLst/>
                          <a:latin typeface="Arial" pitchFamily="-107" charset="0"/>
                        </a:rPr>
                        <a:t> Bill of Rights; Limits on monarchy</a:t>
                      </a:r>
                    </a:p>
                    <a:p>
                      <a:pPr marL="0" marR="0" lvl="0" indent="0" algn="l" defTabSz="457200" rtl="0" eaLnBrk="1" fontAlgn="base" latinLnBrk="0" hangingPunct="1">
                        <a:lnSpc>
                          <a:spcPct val="100000"/>
                        </a:lnSpc>
                        <a:spcBef>
                          <a:spcPct val="0"/>
                        </a:spcBef>
                        <a:spcAft>
                          <a:spcPct val="0"/>
                        </a:spcAft>
                        <a:buClrTx/>
                        <a:buSzTx/>
                        <a:buFont typeface="Times" pitchFamily="-107" charset="0"/>
                        <a:buNone/>
                        <a:tabLst/>
                      </a:pPr>
                      <a:r>
                        <a:rPr kumimoji="0" lang="en-US" sz="1800" b="1" i="1" u="none" strike="noStrike" cap="none" normalizeH="0" baseline="0" dirty="0" smtClean="0">
                          <a:ln>
                            <a:noFill/>
                          </a:ln>
                          <a:solidFill>
                            <a:schemeClr val="tx1"/>
                          </a:solidFill>
                          <a:effectLst/>
                          <a:latin typeface="Arial" pitchFamily="-107" charset="0"/>
                        </a:rPr>
                        <a:t> prescribed by Parliament.</a:t>
                      </a:r>
                    </a:p>
                    <a:p>
                      <a:pPr marL="0" marR="0" lvl="0" indent="0" algn="l" defTabSz="457200" rtl="0" eaLnBrk="1" fontAlgn="base" latinLnBrk="0" hangingPunct="1">
                        <a:lnSpc>
                          <a:spcPct val="100000"/>
                        </a:lnSpc>
                        <a:spcBef>
                          <a:spcPct val="0"/>
                        </a:spcBef>
                        <a:spcAft>
                          <a:spcPct val="0"/>
                        </a:spcAft>
                        <a:buClrTx/>
                        <a:buSzTx/>
                        <a:buFont typeface="Times" pitchFamily="-107" charset="0"/>
                        <a:buChar char="•"/>
                        <a:tabLst/>
                      </a:pPr>
                      <a:endParaRPr kumimoji="0" lang="en-US" sz="1800" b="0" i="1" u="none" strike="noStrike" cap="none" normalizeH="0" baseline="0" dirty="0" smtClean="0">
                        <a:ln>
                          <a:noFill/>
                        </a:ln>
                        <a:solidFill>
                          <a:schemeClr val="tx1"/>
                        </a:solidFill>
                        <a:effectLst/>
                        <a:latin typeface="Arial" pitchFamily="-107"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 typeface="Times" pitchFamily="-107" charset="0"/>
                        <a:buChar char="•"/>
                        <a:tabLst/>
                      </a:pPr>
                      <a:endParaRPr kumimoji="0" lang="en-US" sz="2000" b="1" i="0" u="none" strike="noStrike" cap="none" normalizeH="0" baseline="0" dirty="0" smtClean="0">
                        <a:ln>
                          <a:noFill/>
                        </a:ln>
                        <a:solidFill>
                          <a:schemeClr val="tx1"/>
                        </a:solidFill>
                        <a:effectLst/>
                        <a:latin typeface="Arial" pitchFamily="-107" charset="0"/>
                      </a:endParaRPr>
                    </a:p>
                    <a:p>
                      <a:pPr marL="0" marR="0" lvl="0" indent="0" algn="l" defTabSz="457200" rtl="0" eaLnBrk="1" fontAlgn="base" latinLnBrk="0" hangingPunct="1">
                        <a:lnSpc>
                          <a:spcPct val="100000"/>
                        </a:lnSpc>
                        <a:spcBef>
                          <a:spcPct val="0"/>
                        </a:spcBef>
                        <a:spcAft>
                          <a:spcPct val="0"/>
                        </a:spcAft>
                        <a:buClrTx/>
                        <a:buSzTx/>
                        <a:buFont typeface="Times" pitchFamily="-107" charset="0"/>
                        <a:buChar char="•"/>
                        <a:tabLst/>
                      </a:pPr>
                      <a:r>
                        <a:rPr kumimoji="0" lang="en-US" sz="2000" b="1" i="0" u="none" strike="noStrike" cap="none" normalizeH="0" baseline="0" dirty="0" smtClean="0">
                          <a:ln>
                            <a:noFill/>
                          </a:ln>
                          <a:solidFill>
                            <a:schemeClr val="tx1"/>
                          </a:solidFill>
                          <a:effectLst/>
                          <a:latin typeface="Arial" pitchFamily="-107" charset="0"/>
                        </a:rPr>
                        <a:t>Absolute Monarch</a:t>
                      </a:r>
                      <a:r>
                        <a:rPr kumimoji="0" lang="en-US" sz="1800" b="1" i="0" u="none" strike="noStrike" cap="none" normalizeH="0" baseline="0" dirty="0" smtClean="0">
                          <a:ln>
                            <a:noFill/>
                          </a:ln>
                          <a:solidFill>
                            <a:schemeClr val="tx1"/>
                          </a:solidFill>
                          <a:effectLst/>
                          <a:latin typeface="Arial" pitchFamily="-107" charset="0"/>
                        </a:rPr>
                        <a:t>, </a:t>
                      </a:r>
                      <a:r>
                        <a:rPr kumimoji="0" lang="en-US" sz="1800" b="1" i="1" u="none" strike="noStrike" cap="none" normalizeH="0" baseline="0" dirty="0" smtClean="0">
                          <a:ln>
                            <a:noFill/>
                          </a:ln>
                          <a:solidFill>
                            <a:schemeClr val="tx1"/>
                          </a:solidFill>
                          <a:effectLst/>
                          <a:latin typeface="Arial" pitchFamily="-107" charset="0"/>
                        </a:rPr>
                        <a:t>ruling by divine right: police state allied with Roman Catholic Church; strong counter-Enlightenment forces.</a:t>
                      </a:r>
                    </a:p>
                  </a:txBody>
                  <a:tcPr horzOverflow="overflow">
                    <a:lnL>
                      <a:noFill/>
                    </a:lnL>
                    <a:lnR>
                      <a:noFill/>
                    </a:lnR>
                    <a:lnT>
                      <a:noFill/>
                    </a:lnT>
                    <a:lnB>
                      <a:noFill/>
                    </a:lnB>
                    <a:lnTlToBr>
                      <a:noFill/>
                    </a:lnTlToBr>
                    <a:lnBlToTr>
                      <a:noFill/>
                    </a:lnBlToTr>
                    <a:noFill/>
                  </a:tcPr>
                </a:tc>
              </a:tr>
              <a:tr h="2830513">
                <a:tc>
                  <a:txBody>
                    <a:bodyPr/>
                    <a:lstStyle/>
                    <a:p>
                      <a:pPr marL="0" marR="0" lvl="0" indent="0" algn="l" defTabSz="457200" rtl="0" eaLnBrk="1" fontAlgn="base" latinLnBrk="0" hangingPunct="1">
                        <a:lnSpc>
                          <a:spcPct val="100000"/>
                        </a:lnSpc>
                        <a:spcBef>
                          <a:spcPct val="0"/>
                        </a:spcBef>
                        <a:spcAft>
                          <a:spcPct val="0"/>
                        </a:spcAft>
                        <a:buClrTx/>
                        <a:buSzTx/>
                        <a:buFont typeface="Times" pitchFamily="-107" charset="0"/>
                        <a:buNone/>
                        <a:tabLst/>
                      </a:pPr>
                      <a:r>
                        <a:rPr kumimoji="0" lang="en-US" sz="2000" b="1" i="0" u="none" strike="noStrike" cap="none" normalizeH="0" baseline="0" dirty="0" smtClean="0">
                          <a:ln>
                            <a:noFill/>
                          </a:ln>
                          <a:solidFill>
                            <a:schemeClr val="tx1"/>
                          </a:solidFill>
                          <a:effectLst/>
                          <a:latin typeface="Arial" pitchFamily="-107" charset="0"/>
                        </a:rPr>
                        <a:t>• Toleration Act</a:t>
                      </a:r>
                      <a:r>
                        <a:rPr kumimoji="0" lang="en-US" sz="1800" b="1" i="0" u="none" strike="noStrike" cap="none" normalizeH="0" baseline="0" dirty="0" smtClean="0">
                          <a:ln>
                            <a:noFill/>
                          </a:ln>
                          <a:solidFill>
                            <a:schemeClr val="tx1"/>
                          </a:solidFill>
                          <a:effectLst/>
                          <a:latin typeface="Arial" pitchFamily="-107" charset="0"/>
                        </a:rPr>
                        <a:t>: 1689</a:t>
                      </a:r>
                    </a:p>
                    <a:p>
                      <a:pPr marL="0" marR="0" lvl="0" indent="0" algn="l" defTabSz="457200" rtl="0" eaLnBrk="1" fontAlgn="base" latinLnBrk="0" hangingPunct="1">
                        <a:lnSpc>
                          <a:spcPct val="100000"/>
                        </a:lnSpc>
                        <a:spcBef>
                          <a:spcPct val="0"/>
                        </a:spcBef>
                        <a:spcAft>
                          <a:spcPct val="0"/>
                        </a:spcAft>
                        <a:buClrTx/>
                        <a:buSzTx/>
                        <a:buFont typeface="Times" pitchFamily="-107" charset="0"/>
                        <a:buNone/>
                        <a:tabLst/>
                      </a:pPr>
                      <a:r>
                        <a:rPr kumimoji="0" lang="en-US" sz="1800" b="1" i="1" u="none" strike="noStrike" cap="none" normalizeH="0" baseline="0" dirty="0" smtClean="0">
                          <a:ln>
                            <a:noFill/>
                          </a:ln>
                          <a:solidFill>
                            <a:schemeClr val="tx1"/>
                          </a:solidFill>
                          <a:effectLst/>
                          <a:latin typeface="Arial" pitchFamily="-107" charset="0"/>
                        </a:rPr>
                        <a:t> Nonconformists granted freedom of worship; Catholics and Unitarians excluded.</a:t>
                      </a:r>
                    </a:p>
                    <a:p>
                      <a:pPr marL="0" marR="0" lvl="0" indent="0" algn="l" defTabSz="457200" rtl="0" eaLnBrk="1" fontAlgn="base" latinLnBrk="0" hangingPunct="1">
                        <a:lnSpc>
                          <a:spcPct val="100000"/>
                        </a:lnSpc>
                        <a:spcBef>
                          <a:spcPct val="0"/>
                        </a:spcBef>
                        <a:spcAft>
                          <a:spcPct val="0"/>
                        </a:spcAft>
                        <a:buClrTx/>
                        <a:buSzTx/>
                        <a:buFont typeface="Times" pitchFamily="-107" charset="0"/>
                        <a:buChar char="•"/>
                        <a:tabLst/>
                      </a:pPr>
                      <a:endParaRPr kumimoji="0" lang="en-US" sz="1800" b="0" i="0" u="none" strike="noStrike" cap="none" normalizeH="0" baseline="0" dirty="0" smtClean="0">
                        <a:ln>
                          <a:noFill/>
                        </a:ln>
                        <a:solidFill>
                          <a:schemeClr val="tx1"/>
                        </a:solidFill>
                        <a:effectLst/>
                        <a:latin typeface="Arial" pitchFamily="-107" charset="0"/>
                      </a:endParaRPr>
                    </a:p>
                    <a:p>
                      <a:pPr marL="0" marR="0" lvl="0" indent="0" algn="l" defTabSz="457200" rtl="0" eaLnBrk="1" fontAlgn="base" latinLnBrk="0" hangingPunct="1">
                        <a:lnSpc>
                          <a:spcPct val="100000"/>
                        </a:lnSpc>
                        <a:spcBef>
                          <a:spcPct val="0"/>
                        </a:spcBef>
                        <a:spcAft>
                          <a:spcPct val="0"/>
                        </a:spcAft>
                        <a:buClrTx/>
                        <a:buSzTx/>
                        <a:buFont typeface="Times" pitchFamily="-107" charset="0"/>
                        <a:buChar char="•"/>
                        <a:tabLst/>
                      </a:pPr>
                      <a:r>
                        <a:rPr kumimoji="0" lang="en-US" sz="2000" b="1" i="0" u="none" strike="noStrike" cap="none" normalizeH="0" baseline="0" dirty="0" smtClean="0">
                          <a:ln>
                            <a:noFill/>
                          </a:ln>
                          <a:solidFill>
                            <a:schemeClr val="tx1"/>
                          </a:solidFill>
                          <a:effectLst/>
                          <a:latin typeface="Arial" pitchFamily="-107" charset="0"/>
                        </a:rPr>
                        <a:t> Relative freedom of thought;</a:t>
                      </a:r>
                    </a:p>
                    <a:p>
                      <a:pPr marL="0" marR="0" lvl="0" indent="0" algn="l" defTabSz="457200" rtl="0" eaLnBrk="1" fontAlgn="base" latinLnBrk="0" hangingPunct="1">
                        <a:lnSpc>
                          <a:spcPct val="100000"/>
                        </a:lnSpc>
                        <a:spcBef>
                          <a:spcPct val="0"/>
                        </a:spcBef>
                        <a:spcAft>
                          <a:spcPct val="0"/>
                        </a:spcAft>
                        <a:buClrTx/>
                        <a:buSzTx/>
                        <a:buFont typeface="Times" pitchFamily="-107" charset="0"/>
                        <a:buNone/>
                        <a:tabLst/>
                      </a:pPr>
                      <a:r>
                        <a:rPr kumimoji="0" lang="en-US" sz="2000" b="1" i="1" u="none" strike="noStrike" cap="none" normalizeH="0" baseline="0" dirty="0" smtClean="0">
                          <a:ln>
                            <a:noFill/>
                          </a:ln>
                          <a:solidFill>
                            <a:schemeClr val="tx1"/>
                          </a:solidFill>
                          <a:effectLst/>
                          <a:latin typeface="Arial" pitchFamily="-107" charset="0"/>
                        </a:rPr>
                        <a:t> </a:t>
                      </a:r>
                    </a:p>
                    <a:p>
                      <a:pPr marL="0" marR="0" lvl="0" indent="0" algn="l" defTabSz="457200" rtl="0" eaLnBrk="1" fontAlgn="base" latinLnBrk="0" hangingPunct="1">
                        <a:lnSpc>
                          <a:spcPct val="100000"/>
                        </a:lnSpc>
                        <a:spcBef>
                          <a:spcPct val="0"/>
                        </a:spcBef>
                        <a:spcAft>
                          <a:spcPct val="0"/>
                        </a:spcAft>
                        <a:buClrTx/>
                        <a:buSzTx/>
                        <a:buFont typeface="Times" pitchFamily="-107" charset="0"/>
                        <a:buNone/>
                        <a:tabLst/>
                      </a:pPr>
                      <a:r>
                        <a:rPr kumimoji="0" lang="en-US" sz="2000" b="1" i="1" u="none" strike="noStrike" cap="none" normalizeH="0" baseline="0" dirty="0" smtClean="0">
                          <a:ln>
                            <a:noFill/>
                          </a:ln>
                          <a:solidFill>
                            <a:schemeClr val="tx1"/>
                          </a:solidFill>
                          <a:effectLst/>
                          <a:latin typeface="Arial" pitchFamily="-107" charset="0"/>
                        </a:rPr>
                        <a:t>• </a:t>
                      </a:r>
                      <a:r>
                        <a:rPr kumimoji="0" lang="en-US" sz="2000" b="1" i="0" u="none" strike="noStrike" cap="none" normalizeH="0" baseline="0" dirty="0" smtClean="0">
                          <a:ln>
                            <a:noFill/>
                          </a:ln>
                          <a:solidFill>
                            <a:schemeClr val="tx1"/>
                          </a:solidFill>
                          <a:effectLst/>
                          <a:latin typeface="Arial" pitchFamily="-107" charset="0"/>
                        </a:rPr>
                        <a:t>Military and commercial   </a:t>
                      </a:r>
                    </a:p>
                    <a:p>
                      <a:pPr marL="0" marR="0" lvl="0" indent="0" algn="l" defTabSz="457200" rtl="0" eaLnBrk="1" fontAlgn="base" latinLnBrk="0" hangingPunct="1">
                        <a:lnSpc>
                          <a:spcPct val="100000"/>
                        </a:lnSpc>
                        <a:spcBef>
                          <a:spcPct val="0"/>
                        </a:spcBef>
                        <a:spcAft>
                          <a:spcPct val="0"/>
                        </a:spcAft>
                        <a:buClrTx/>
                        <a:buSzTx/>
                        <a:buFont typeface="Times" pitchFamily="-107" charset="0"/>
                        <a:buNone/>
                        <a:tabLst/>
                      </a:pPr>
                      <a:r>
                        <a:rPr kumimoji="0" lang="en-US" sz="2000" b="1" i="0" u="none" strike="noStrike" cap="none" normalizeH="0" baseline="0" dirty="0" smtClean="0">
                          <a:ln>
                            <a:noFill/>
                          </a:ln>
                          <a:solidFill>
                            <a:schemeClr val="tx1"/>
                          </a:solidFill>
                          <a:effectLst/>
                          <a:latin typeface="Arial" pitchFamily="-107" charset="0"/>
                        </a:rPr>
                        <a:t> successes centered in London.</a:t>
                      </a:r>
                      <a:endParaRPr kumimoji="0" lang="en-US" sz="1800" b="1" i="0" u="none" strike="noStrike" cap="none" normalizeH="0" baseline="0" dirty="0" smtClean="0">
                        <a:ln>
                          <a:noFill/>
                        </a:ln>
                        <a:solidFill>
                          <a:schemeClr val="tx1"/>
                        </a:solidFill>
                        <a:effectLst/>
                        <a:latin typeface="Arial" pitchFamily="-107"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 typeface="Times" pitchFamily="-107" charset="0"/>
                        <a:buNone/>
                        <a:tabLst/>
                      </a:pPr>
                      <a:r>
                        <a:rPr kumimoji="0" lang="en-US" sz="2000" b="1" i="0" u="none" strike="noStrike" cap="none" normalizeH="0" baseline="0" dirty="0" smtClean="0">
                          <a:ln>
                            <a:noFill/>
                          </a:ln>
                          <a:solidFill>
                            <a:schemeClr val="tx1"/>
                          </a:solidFill>
                          <a:effectLst/>
                          <a:latin typeface="Arial" pitchFamily="-107" charset="0"/>
                        </a:rPr>
                        <a:t>• Revocation of Tolerance Edict</a:t>
                      </a:r>
                      <a:r>
                        <a:rPr kumimoji="0" lang="en-US" sz="1800" b="1" i="0" u="none" strike="noStrike" cap="none" normalizeH="0" baseline="0" dirty="0" smtClean="0">
                          <a:ln>
                            <a:noFill/>
                          </a:ln>
                          <a:solidFill>
                            <a:schemeClr val="tx1"/>
                          </a:solidFill>
                          <a:effectLst/>
                          <a:latin typeface="Arial" pitchFamily="-107" charset="0"/>
                        </a:rPr>
                        <a:t>: 1685</a:t>
                      </a:r>
                    </a:p>
                    <a:p>
                      <a:pPr marL="0" marR="0" lvl="0" indent="0" algn="l" defTabSz="457200" rtl="0" eaLnBrk="1" fontAlgn="base" latinLnBrk="0" hangingPunct="1">
                        <a:lnSpc>
                          <a:spcPct val="100000"/>
                        </a:lnSpc>
                        <a:spcBef>
                          <a:spcPct val="0"/>
                        </a:spcBef>
                        <a:spcAft>
                          <a:spcPct val="0"/>
                        </a:spcAft>
                        <a:buClrTx/>
                        <a:buSzTx/>
                        <a:buFont typeface="Times" pitchFamily="-107" charset="0"/>
                        <a:buNone/>
                        <a:tabLst/>
                      </a:pPr>
                      <a:r>
                        <a:rPr kumimoji="0" lang="en-US" sz="1800" b="1" i="1" u="none" strike="noStrike" cap="none" normalizeH="0" baseline="0" dirty="0" smtClean="0">
                          <a:ln>
                            <a:noFill/>
                          </a:ln>
                          <a:solidFill>
                            <a:schemeClr val="tx1"/>
                          </a:solidFill>
                          <a:effectLst/>
                          <a:latin typeface="Arial" pitchFamily="-107" charset="0"/>
                        </a:rPr>
                        <a:t>Protestants lose religious liberty &amp; civil rights. “One King, One Faith, One Law.”</a:t>
                      </a:r>
                    </a:p>
                    <a:p>
                      <a:pPr marL="0" marR="0" lvl="0" indent="0" algn="l" defTabSz="457200" rtl="0" eaLnBrk="1" fontAlgn="base" latinLnBrk="0" hangingPunct="1">
                        <a:lnSpc>
                          <a:spcPct val="100000"/>
                        </a:lnSpc>
                        <a:spcBef>
                          <a:spcPct val="0"/>
                        </a:spcBef>
                        <a:spcAft>
                          <a:spcPct val="0"/>
                        </a:spcAft>
                        <a:buClrTx/>
                        <a:buSzTx/>
                        <a:buFont typeface="Times" pitchFamily="-107" charset="0"/>
                        <a:buNone/>
                        <a:tabLst/>
                      </a:pPr>
                      <a:endParaRPr kumimoji="0" lang="en-US" sz="1800" b="0" i="0" u="none" strike="noStrike" cap="none" normalizeH="0" baseline="0" dirty="0" smtClean="0">
                        <a:ln>
                          <a:noFill/>
                        </a:ln>
                        <a:solidFill>
                          <a:schemeClr val="tx1"/>
                        </a:solidFill>
                        <a:effectLst/>
                        <a:latin typeface="Arial" pitchFamily="-107" charset="0"/>
                      </a:endParaRPr>
                    </a:p>
                    <a:p>
                      <a:pPr marL="0" marR="0" lvl="0" indent="0" algn="l" defTabSz="457200" rtl="0" eaLnBrk="1" fontAlgn="base" latinLnBrk="0" hangingPunct="1">
                        <a:lnSpc>
                          <a:spcPct val="100000"/>
                        </a:lnSpc>
                        <a:spcBef>
                          <a:spcPct val="0"/>
                        </a:spcBef>
                        <a:spcAft>
                          <a:spcPct val="0"/>
                        </a:spcAft>
                        <a:buClrTx/>
                        <a:buSzTx/>
                        <a:buFont typeface="Times" pitchFamily="-107" charset="0"/>
                        <a:buChar char="•"/>
                        <a:tabLst/>
                      </a:pPr>
                      <a:r>
                        <a:rPr kumimoji="0" lang="en-US" sz="2000" b="1" i="0" u="none" strike="noStrike" cap="none" normalizeH="0" baseline="0" dirty="0" smtClean="0">
                          <a:ln>
                            <a:noFill/>
                          </a:ln>
                          <a:solidFill>
                            <a:schemeClr val="tx1"/>
                          </a:solidFill>
                          <a:effectLst/>
                          <a:latin typeface="Arial" pitchFamily="-107" charset="0"/>
                        </a:rPr>
                        <a:t> Suppression of </a:t>
                      </a:r>
                      <a:r>
                        <a:rPr kumimoji="0" lang="en-US" sz="2000" b="1" i="1" u="none" strike="noStrike" cap="none" normalizeH="0" baseline="0" dirty="0" smtClean="0">
                          <a:ln>
                            <a:noFill/>
                          </a:ln>
                          <a:solidFill>
                            <a:schemeClr val="tx1"/>
                          </a:solidFill>
                          <a:effectLst/>
                          <a:latin typeface="Arial" pitchFamily="-107" charset="0"/>
                        </a:rPr>
                        <a:t>“esprit </a:t>
                      </a:r>
                      <a:r>
                        <a:rPr kumimoji="0" lang="en-US" sz="2000" b="1" i="1" u="none" strike="noStrike" cap="none" normalizeH="0" baseline="0" dirty="0" err="1" smtClean="0">
                          <a:ln>
                            <a:noFill/>
                          </a:ln>
                          <a:solidFill>
                            <a:schemeClr val="tx1"/>
                          </a:solidFill>
                          <a:effectLst/>
                          <a:latin typeface="Arial" pitchFamily="-107" charset="0"/>
                        </a:rPr>
                        <a:t>philosophique</a:t>
                      </a:r>
                      <a:r>
                        <a:rPr kumimoji="0" lang="en-US" sz="2000" b="1" i="1" u="none" strike="noStrike" cap="none" normalizeH="0" baseline="0" dirty="0" smtClean="0">
                          <a:ln>
                            <a:noFill/>
                          </a:ln>
                          <a:solidFill>
                            <a:schemeClr val="tx1"/>
                          </a:solidFill>
                          <a:effectLst/>
                          <a:latin typeface="Arial" pitchFamily="-107" charset="0"/>
                        </a:rPr>
                        <a:t>,</a:t>
                      </a:r>
                      <a:r>
                        <a:rPr kumimoji="0" lang="en-US" sz="1800" b="1" i="1" u="none" strike="noStrike" cap="none" normalizeH="0" baseline="0" dirty="0" smtClean="0">
                          <a:ln>
                            <a:noFill/>
                          </a:ln>
                          <a:solidFill>
                            <a:schemeClr val="tx1"/>
                          </a:solidFill>
                          <a:effectLst/>
                          <a:latin typeface="Arial" pitchFamily="-107" charset="0"/>
                        </a:rPr>
                        <a:t>” </a:t>
                      </a:r>
                      <a:r>
                        <a:rPr kumimoji="0" lang="en-US" sz="1800" b="1" i="0" u="none" strike="noStrike" cap="none" normalizeH="0" baseline="0" dirty="0" smtClean="0">
                          <a:ln>
                            <a:noFill/>
                          </a:ln>
                          <a:solidFill>
                            <a:schemeClr val="tx1"/>
                          </a:solidFill>
                          <a:effectLst/>
                          <a:latin typeface="Arial" pitchFamily="-107" charset="0"/>
                        </a:rPr>
                        <a:t> of speech and publications.</a:t>
                      </a:r>
                      <a:endParaRPr kumimoji="0" lang="en-US" sz="1800" b="0" i="0" u="none" strike="noStrike" cap="none" normalizeH="0" baseline="0" dirty="0" smtClean="0">
                        <a:ln>
                          <a:noFill/>
                        </a:ln>
                        <a:solidFill>
                          <a:schemeClr val="tx1"/>
                        </a:solidFill>
                        <a:effectLst/>
                        <a:latin typeface="Arial" pitchFamily="-107" charset="0"/>
                      </a:endParaRPr>
                    </a:p>
                    <a:p>
                      <a:pPr marL="0" marR="0" lvl="0" indent="0" algn="l" defTabSz="457200" rtl="0" eaLnBrk="1" fontAlgn="base" latinLnBrk="0" hangingPunct="1">
                        <a:lnSpc>
                          <a:spcPct val="100000"/>
                        </a:lnSpc>
                        <a:spcBef>
                          <a:spcPct val="0"/>
                        </a:spcBef>
                        <a:spcAft>
                          <a:spcPct val="0"/>
                        </a:spcAft>
                        <a:buClrTx/>
                        <a:buSzTx/>
                        <a:buFont typeface="Times" pitchFamily="-107" charset="0"/>
                        <a:buChar char="•"/>
                        <a:tabLst/>
                      </a:pPr>
                      <a:endParaRPr kumimoji="0" lang="en-US" sz="1800" b="0" i="0" u="none" strike="noStrike" cap="none" normalizeH="0" baseline="0" dirty="0" smtClean="0">
                        <a:ln>
                          <a:noFill/>
                        </a:ln>
                        <a:solidFill>
                          <a:schemeClr val="tx1"/>
                        </a:solidFill>
                        <a:effectLst/>
                        <a:latin typeface="Arial" pitchFamily="-107" charset="0"/>
                      </a:endParaRPr>
                    </a:p>
                    <a:p>
                      <a:pPr marL="0" marR="0" lvl="0" indent="0" algn="l" defTabSz="457200" rtl="0" eaLnBrk="1" fontAlgn="base" latinLnBrk="0" hangingPunct="1">
                        <a:lnSpc>
                          <a:spcPct val="100000"/>
                        </a:lnSpc>
                        <a:spcBef>
                          <a:spcPct val="0"/>
                        </a:spcBef>
                        <a:spcAft>
                          <a:spcPct val="0"/>
                        </a:spcAft>
                        <a:buClrTx/>
                        <a:buSzTx/>
                        <a:buFont typeface="Times" pitchFamily="-107" charset="0"/>
                        <a:buChar char="•"/>
                        <a:tabLst/>
                        <a:defRPr/>
                      </a:pPr>
                      <a:r>
                        <a:rPr kumimoji="0" lang="en-US" sz="1800" b="1" i="0" u="none" strike="noStrike" cap="none" normalizeH="0" baseline="0" dirty="0" smtClean="0">
                          <a:ln>
                            <a:noFill/>
                          </a:ln>
                          <a:solidFill>
                            <a:schemeClr val="tx1"/>
                          </a:solidFill>
                          <a:effectLst/>
                          <a:latin typeface="Arial" pitchFamily="-107" charset="0"/>
                        </a:rPr>
                        <a:t>A second “Hundred Years’ War”</a:t>
                      </a:r>
                    </a:p>
                    <a:p>
                      <a:pPr marL="0" marR="0" lvl="0" indent="0" algn="l" defTabSz="457200" rtl="0" eaLnBrk="1" fontAlgn="base" latinLnBrk="0" hangingPunct="1">
                        <a:lnSpc>
                          <a:spcPct val="100000"/>
                        </a:lnSpc>
                        <a:spcBef>
                          <a:spcPct val="0"/>
                        </a:spcBef>
                        <a:spcAft>
                          <a:spcPct val="0"/>
                        </a:spcAft>
                        <a:buClrTx/>
                        <a:buSzTx/>
                        <a:buFont typeface="Times" pitchFamily="-107" charset="0"/>
                        <a:buChar char="•"/>
                        <a:tabLst/>
                      </a:pPr>
                      <a:endParaRPr kumimoji="0" lang="en-US" sz="1800" b="0" i="0" u="none" strike="noStrike" cap="none" normalizeH="0" baseline="0" dirty="0" smtClean="0">
                        <a:ln>
                          <a:noFill/>
                        </a:ln>
                        <a:solidFill>
                          <a:schemeClr val="tx1"/>
                        </a:solidFill>
                        <a:effectLst/>
                        <a:latin typeface="Arial" pitchFamily="-107" charset="0"/>
                      </a:endParaRPr>
                    </a:p>
                  </a:txBody>
                  <a:tcPr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78599" y="220855"/>
            <a:ext cx="7381467" cy="6617197"/>
          </a:xfrm>
          <a:prstGeom prst="rect">
            <a:avLst/>
          </a:prstGeom>
          <a:noFill/>
        </p:spPr>
        <p:txBody>
          <a:bodyPr wrap="square" rtlCol="0">
            <a:spAutoFit/>
          </a:bodyPr>
          <a:lstStyle/>
          <a:p>
            <a:r>
              <a:rPr lang="en-US" sz="3200" b="1" dirty="0" smtClean="0"/>
              <a:t>Baruch Spinoza = Bento Espinosa</a:t>
            </a:r>
            <a:r>
              <a:rPr lang="en-US" sz="2800" b="1" dirty="0" smtClean="0"/>
              <a:t> (1632-1677)</a:t>
            </a:r>
          </a:p>
          <a:p>
            <a:endParaRPr lang="en-US" sz="2800" b="1" dirty="0" smtClean="0"/>
          </a:p>
          <a:p>
            <a:r>
              <a:rPr lang="en-US" sz="2800" b="1" dirty="0" smtClean="0"/>
              <a:t>• Portuguese Jewish background.</a:t>
            </a:r>
          </a:p>
          <a:p>
            <a:r>
              <a:rPr lang="en-US" sz="2800" b="1" dirty="0" smtClean="0"/>
              <a:t>• Student of religion and philosophy.</a:t>
            </a:r>
          </a:p>
          <a:p>
            <a:r>
              <a:rPr lang="en-US" sz="2800" b="1" dirty="0" smtClean="0"/>
              <a:t>• Excommunicated by leaders of the </a:t>
            </a:r>
          </a:p>
          <a:p>
            <a:r>
              <a:rPr lang="en-US" sz="2800" b="1" dirty="0" smtClean="0"/>
              <a:t>Jewish community.</a:t>
            </a:r>
          </a:p>
          <a:p>
            <a:r>
              <a:rPr lang="en-US" sz="2800" b="1" dirty="0" smtClean="0"/>
              <a:t>• Worked as a humble lens grinder.</a:t>
            </a:r>
          </a:p>
          <a:p>
            <a:r>
              <a:rPr lang="en-US" sz="2800" b="1" dirty="0" smtClean="0"/>
              <a:t>• Laid the foundations for the Enlightenment</a:t>
            </a:r>
          </a:p>
          <a:p>
            <a:r>
              <a:rPr lang="en-US" sz="2800" b="1" dirty="0" smtClean="0"/>
              <a:t>with his works </a:t>
            </a:r>
            <a:r>
              <a:rPr lang="en-US" sz="2800" b="1" i="1" dirty="0" smtClean="0"/>
              <a:t>Ethics </a:t>
            </a:r>
            <a:r>
              <a:rPr lang="en-US" sz="2800" b="1" dirty="0" smtClean="0"/>
              <a:t>and </a:t>
            </a:r>
            <a:r>
              <a:rPr lang="en-US" sz="2800" b="1" i="1" dirty="0" err="1" smtClean="0"/>
              <a:t>Theologico</a:t>
            </a:r>
            <a:r>
              <a:rPr lang="en-US" sz="2800" b="1" i="1" dirty="0" smtClean="0"/>
              <a:t>-Politico Treatise.</a:t>
            </a:r>
          </a:p>
          <a:p>
            <a:r>
              <a:rPr lang="en-US" sz="2800" b="1" dirty="0" smtClean="0"/>
              <a:t>• Attacked Cartesian mind-body dualism; believed God and Nature were the same substance.</a:t>
            </a:r>
          </a:p>
          <a:p>
            <a:endParaRPr lang="en-US" sz="2800" b="1" i="1" dirty="0"/>
          </a:p>
        </p:txBody>
      </p:sp>
      <p:pic>
        <p:nvPicPr>
          <p:cNvPr id="3" name="Picture 2"/>
          <p:cNvPicPr>
            <a:picLocks noChangeAspect="1"/>
          </p:cNvPicPr>
          <p:nvPr/>
        </p:nvPicPr>
        <p:blipFill>
          <a:blip r:embed="rId2"/>
          <a:stretch>
            <a:fillRect/>
          </a:stretch>
        </p:blipFill>
        <p:spPr>
          <a:xfrm>
            <a:off x="6478962" y="220855"/>
            <a:ext cx="2260600" cy="30861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40765" y="1085868"/>
            <a:ext cx="4362613" cy="5539773"/>
          </a:xfrm>
          <a:prstGeom prst="rect">
            <a:avLst/>
          </a:prstGeom>
        </p:spPr>
      </p:pic>
      <p:sp>
        <p:nvSpPr>
          <p:cNvPr id="3" name="TextBox 2"/>
          <p:cNvSpPr txBox="1"/>
          <p:nvPr/>
        </p:nvSpPr>
        <p:spPr>
          <a:xfrm>
            <a:off x="865160" y="257664"/>
            <a:ext cx="4626186" cy="584776"/>
          </a:xfrm>
          <a:prstGeom prst="rect">
            <a:avLst/>
          </a:prstGeom>
          <a:noFill/>
        </p:spPr>
        <p:txBody>
          <a:bodyPr wrap="square" rtlCol="0">
            <a:spAutoFit/>
          </a:bodyPr>
          <a:lstStyle/>
          <a:p>
            <a:r>
              <a:rPr lang="en-US" sz="3200" b="1" dirty="0" smtClean="0"/>
              <a:t>Learn more about Spinoza</a:t>
            </a:r>
            <a:endParaRPr lang="en-US" sz="3200" b="1" dirty="0"/>
          </a:p>
        </p:txBody>
      </p:sp>
      <p:sp>
        <p:nvSpPr>
          <p:cNvPr id="4" name="TextBox 3"/>
          <p:cNvSpPr txBox="1"/>
          <p:nvPr/>
        </p:nvSpPr>
        <p:spPr>
          <a:xfrm>
            <a:off x="3884014" y="6239147"/>
            <a:ext cx="1105560" cy="369332"/>
          </a:xfrm>
          <a:prstGeom prst="rect">
            <a:avLst/>
          </a:prstGeom>
          <a:noFill/>
        </p:spPr>
        <p:txBody>
          <a:bodyPr wrap="square" rtlCol="0">
            <a:spAutoFit/>
          </a:bodyPr>
          <a:lstStyle/>
          <a:p>
            <a:r>
              <a:rPr lang="en-US" b="1" dirty="0" smtClean="0"/>
              <a:t>(2006)</a:t>
            </a:r>
            <a:endParaRPr lang="en-US"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699492" y="386496"/>
            <a:ext cx="4859618" cy="523220"/>
          </a:xfrm>
          <a:prstGeom prst="rect">
            <a:avLst/>
          </a:prstGeom>
          <a:noFill/>
        </p:spPr>
        <p:txBody>
          <a:bodyPr wrap="square" rtlCol="0">
            <a:spAutoFit/>
          </a:bodyPr>
          <a:lstStyle/>
          <a:p>
            <a:r>
              <a:rPr lang="en-US" sz="2800" b="1" dirty="0" smtClean="0"/>
              <a:t>Pierre Bayle (1647-1706)</a:t>
            </a:r>
            <a:endParaRPr lang="en-US" sz="2800" b="1" dirty="0"/>
          </a:p>
        </p:txBody>
      </p:sp>
      <p:pic>
        <p:nvPicPr>
          <p:cNvPr id="3" name="Picture 2"/>
          <p:cNvPicPr>
            <a:picLocks noChangeAspect="1"/>
          </p:cNvPicPr>
          <p:nvPr/>
        </p:nvPicPr>
        <p:blipFill>
          <a:blip r:embed="rId3"/>
          <a:stretch>
            <a:fillRect/>
          </a:stretch>
        </p:blipFill>
        <p:spPr>
          <a:xfrm>
            <a:off x="6847645" y="386496"/>
            <a:ext cx="1928732" cy="2464418"/>
          </a:xfrm>
          <a:prstGeom prst="rect">
            <a:avLst/>
          </a:prstGeom>
        </p:spPr>
      </p:pic>
      <p:sp>
        <p:nvSpPr>
          <p:cNvPr id="4" name="TextBox 3"/>
          <p:cNvSpPr txBox="1"/>
          <p:nvPr/>
        </p:nvSpPr>
        <p:spPr>
          <a:xfrm>
            <a:off x="699491" y="1159487"/>
            <a:ext cx="8076886" cy="5693867"/>
          </a:xfrm>
          <a:prstGeom prst="rect">
            <a:avLst/>
          </a:prstGeom>
          <a:noFill/>
        </p:spPr>
        <p:txBody>
          <a:bodyPr wrap="square" rtlCol="0">
            <a:spAutoFit/>
          </a:bodyPr>
          <a:lstStyle/>
          <a:p>
            <a:r>
              <a:rPr lang="en-US" sz="2800" dirty="0" smtClean="0"/>
              <a:t>• French Huguenot, Protestant refugee </a:t>
            </a:r>
          </a:p>
          <a:p>
            <a:r>
              <a:rPr lang="en-US" sz="2800" dirty="0" smtClean="0"/>
              <a:t>from religious persecution by Louis XIV. </a:t>
            </a:r>
          </a:p>
          <a:p>
            <a:r>
              <a:rPr lang="en-US" sz="2800" dirty="0" smtClean="0"/>
              <a:t>• Resided in Rotterdam, Dutch Republic.</a:t>
            </a:r>
          </a:p>
          <a:p>
            <a:r>
              <a:rPr lang="en-US" sz="2800" dirty="0" smtClean="0"/>
              <a:t>• </a:t>
            </a:r>
            <a:r>
              <a:rPr lang="en-US" sz="2800" i="1" dirty="0" smtClean="0"/>
              <a:t>Historical and Critical Dictionary </a:t>
            </a:r>
            <a:r>
              <a:rPr lang="en-US" sz="2800" dirty="0" smtClean="0"/>
              <a:t>(1695); </a:t>
            </a:r>
          </a:p>
          <a:p>
            <a:r>
              <a:rPr lang="en-US" sz="2800" dirty="0" smtClean="0"/>
              <a:t>featured lengthy footnotes on controversial topics. </a:t>
            </a:r>
          </a:p>
          <a:p>
            <a:r>
              <a:rPr lang="en-US" sz="2800" dirty="0" smtClean="0"/>
              <a:t>• A major influence on the development of the Enlightenment and the </a:t>
            </a:r>
            <a:r>
              <a:rPr lang="en-US" sz="2800" i="1" dirty="0" err="1" smtClean="0"/>
              <a:t>Encyclopédie</a:t>
            </a:r>
            <a:r>
              <a:rPr lang="en-US" sz="2800" dirty="0" smtClean="0"/>
              <a:t> project</a:t>
            </a:r>
          </a:p>
          <a:p>
            <a:endParaRPr lang="en-US" sz="2800" dirty="0" smtClean="0"/>
          </a:p>
          <a:p>
            <a:r>
              <a:rPr lang="en-US" sz="2800" dirty="0" smtClean="0"/>
              <a:t>• A </a:t>
            </a:r>
            <a:r>
              <a:rPr lang="en-US" sz="2800" dirty="0" err="1" smtClean="0"/>
              <a:t>fideist</a:t>
            </a:r>
            <a:r>
              <a:rPr lang="en-US" sz="2800" dirty="0" smtClean="0"/>
              <a:t> who advocated a distinction between faith and reason; considered God to be unknowable by man, and that much of what is considered truth is really opinion.</a:t>
            </a:r>
          </a:p>
          <a:p>
            <a:r>
              <a:rPr lang="en-US" sz="2800" dirty="0" smtClean="0"/>
              <a:t>• Preached a doctrine of tolerance.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6327" y="283563"/>
            <a:ext cx="6019301" cy="4146218"/>
          </a:xfrm>
          <a:prstGeom prst="rect">
            <a:avLst/>
          </a:prstGeom>
        </p:spPr>
      </p:pic>
      <p:sp>
        <p:nvSpPr>
          <p:cNvPr id="3" name="TextBox 2"/>
          <p:cNvSpPr txBox="1"/>
          <p:nvPr/>
        </p:nvSpPr>
        <p:spPr>
          <a:xfrm>
            <a:off x="346327" y="5539773"/>
            <a:ext cx="10979597" cy="954107"/>
          </a:xfrm>
          <a:prstGeom prst="rect">
            <a:avLst/>
          </a:prstGeom>
          <a:noFill/>
        </p:spPr>
        <p:txBody>
          <a:bodyPr wrap="square" rtlCol="0">
            <a:spAutoFit/>
          </a:bodyPr>
          <a:lstStyle/>
          <a:p>
            <a:r>
              <a:rPr lang="en-US" sz="2800" b="1" dirty="0" smtClean="0"/>
              <a:t>Bayle’s Dictionary was used throughout the 18</a:t>
            </a:r>
            <a:r>
              <a:rPr lang="en-US" sz="2800" b="1" baseline="30000" dirty="0" smtClean="0"/>
              <a:t>th</a:t>
            </a:r>
            <a:r>
              <a:rPr lang="en-US" sz="2800" b="1" dirty="0" smtClean="0"/>
              <a:t> Century;</a:t>
            </a:r>
          </a:p>
          <a:p>
            <a:r>
              <a:rPr lang="en-US" sz="2800" b="1" dirty="0" smtClean="0"/>
              <a:t>Thomas Jefferson gave his copy to the Library of Congress.</a:t>
            </a:r>
            <a:endParaRPr lang="en-US" sz="2800" b="1" dirty="0"/>
          </a:p>
        </p:txBody>
      </p:sp>
      <p:pic>
        <p:nvPicPr>
          <p:cNvPr id="4" name="Picture 3"/>
          <p:cNvPicPr>
            <a:picLocks noChangeAspect="1"/>
          </p:cNvPicPr>
          <p:nvPr/>
        </p:nvPicPr>
        <p:blipFill>
          <a:blip r:embed="rId3"/>
          <a:stretch>
            <a:fillRect/>
          </a:stretch>
        </p:blipFill>
        <p:spPr>
          <a:xfrm>
            <a:off x="6695658" y="1682750"/>
            <a:ext cx="2448341" cy="34925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791975" y="496922"/>
            <a:ext cx="3847199" cy="523220"/>
          </a:xfrm>
          <a:prstGeom prst="rect">
            <a:avLst/>
          </a:prstGeom>
          <a:noFill/>
        </p:spPr>
        <p:txBody>
          <a:bodyPr wrap="square" rtlCol="0">
            <a:spAutoFit/>
          </a:bodyPr>
          <a:lstStyle/>
          <a:p>
            <a:r>
              <a:rPr lang="en-US" sz="2800" b="1" dirty="0" smtClean="0"/>
              <a:t>John Locke (1632-1704)</a:t>
            </a:r>
            <a:endParaRPr lang="en-US" sz="2800" b="1" dirty="0"/>
          </a:p>
        </p:txBody>
      </p:sp>
      <p:pic>
        <p:nvPicPr>
          <p:cNvPr id="3" name="Picture 2"/>
          <p:cNvPicPr>
            <a:picLocks noChangeAspect="1"/>
          </p:cNvPicPr>
          <p:nvPr/>
        </p:nvPicPr>
        <p:blipFill>
          <a:blip r:embed="rId2"/>
          <a:stretch>
            <a:fillRect/>
          </a:stretch>
        </p:blipFill>
        <p:spPr>
          <a:xfrm>
            <a:off x="244221" y="496922"/>
            <a:ext cx="2794000" cy="3606800"/>
          </a:xfrm>
          <a:prstGeom prst="rect">
            <a:avLst/>
          </a:prstGeom>
        </p:spPr>
      </p:pic>
      <p:sp>
        <p:nvSpPr>
          <p:cNvPr id="5" name="TextBox 4"/>
          <p:cNvSpPr txBox="1"/>
          <p:nvPr/>
        </p:nvSpPr>
        <p:spPr>
          <a:xfrm>
            <a:off x="3038222" y="1287699"/>
            <a:ext cx="5613374" cy="2839239"/>
          </a:xfrm>
          <a:prstGeom prst="rect">
            <a:avLst/>
          </a:prstGeom>
          <a:noFill/>
        </p:spPr>
        <p:txBody>
          <a:bodyPr wrap="square" rtlCol="0">
            <a:spAutoFit/>
          </a:bodyPr>
          <a:lstStyle/>
          <a:p>
            <a:r>
              <a:rPr lang="en-US" sz="2800" b="1" dirty="0" smtClean="0"/>
              <a:t>• British empiricist philosopher and political theorist. </a:t>
            </a:r>
          </a:p>
          <a:p>
            <a:endParaRPr lang="en-US" sz="1050" b="1" dirty="0" smtClean="0"/>
          </a:p>
          <a:p>
            <a:r>
              <a:rPr lang="en-US" sz="2800" b="1" dirty="0" smtClean="0"/>
              <a:t>• Anti-Cartesian epistemology: we know only what has come to us through our senses; denied we are born with innate ideas.</a:t>
            </a:r>
          </a:p>
        </p:txBody>
      </p:sp>
      <p:sp>
        <p:nvSpPr>
          <p:cNvPr id="6" name="TextBox 5"/>
          <p:cNvSpPr txBox="1"/>
          <p:nvPr/>
        </p:nvSpPr>
        <p:spPr>
          <a:xfrm>
            <a:off x="515413" y="4126938"/>
            <a:ext cx="11081406" cy="2839239"/>
          </a:xfrm>
          <a:prstGeom prst="rect">
            <a:avLst/>
          </a:prstGeom>
          <a:noFill/>
        </p:spPr>
        <p:txBody>
          <a:bodyPr wrap="square" rtlCol="0">
            <a:spAutoFit/>
          </a:bodyPr>
          <a:lstStyle/>
          <a:p>
            <a:r>
              <a:rPr lang="en-US" sz="2800" b="1" dirty="0" smtClean="0"/>
              <a:t>• Locke’s ideas greatly influenced Enlightenment thinkers,  </a:t>
            </a:r>
          </a:p>
          <a:p>
            <a:r>
              <a:rPr lang="en-US" sz="2800" b="1" dirty="0" smtClean="0"/>
              <a:t>including Voltaire, Rousseau, Hume, Kant, and American </a:t>
            </a:r>
          </a:p>
          <a:p>
            <a:r>
              <a:rPr lang="en-US" sz="2800" b="1" dirty="0" smtClean="0"/>
              <a:t>Revolutionaries, Jefferson, Hamilton, Madison, &amp; others.</a:t>
            </a:r>
          </a:p>
          <a:p>
            <a:endParaRPr lang="en-US" sz="1050" b="1" dirty="0" smtClean="0"/>
          </a:p>
          <a:p>
            <a:r>
              <a:rPr lang="en-US" sz="2800" b="1" dirty="0" smtClean="0"/>
              <a:t>• </a:t>
            </a:r>
            <a:r>
              <a:rPr lang="en-US" sz="2800" b="1" i="1" dirty="0" smtClean="0"/>
              <a:t>Two Treatises Concerning Government </a:t>
            </a:r>
            <a:r>
              <a:rPr lang="en-US" sz="2800" b="1" dirty="0" smtClean="0"/>
              <a:t>(1689).</a:t>
            </a:r>
          </a:p>
          <a:p>
            <a:r>
              <a:rPr lang="en-US" sz="2800" b="1" dirty="0" smtClean="0"/>
              <a:t>• </a:t>
            </a:r>
            <a:r>
              <a:rPr lang="en-US" sz="2800" b="1" i="1" dirty="0" smtClean="0"/>
              <a:t>An Essay Concerning Human Understanding</a:t>
            </a:r>
            <a:r>
              <a:rPr lang="en-US" sz="2800" b="1" dirty="0" smtClean="0"/>
              <a:t> (1690).</a:t>
            </a:r>
          </a:p>
          <a:p>
            <a:endParaRPr lang="en-US" sz="28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43249" y="644159"/>
            <a:ext cx="4417836" cy="5742223"/>
          </a:xfrm>
          <a:prstGeom prst="rect">
            <a:avLst/>
          </a:prstGeom>
        </p:spPr>
      </p:pic>
      <p:sp>
        <p:nvSpPr>
          <p:cNvPr id="3" name="TextBox 2"/>
          <p:cNvSpPr txBox="1"/>
          <p:nvPr/>
        </p:nvSpPr>
        <p:spPr>
          <a:xfrm>
            <a:off x="1619873" y="0"/>
            <a:ext cx="6608346" cy="523220"/>
          </a:xfrm>
          <a:prstGeom prst="rect">
            <a:avLst/>
          </a:prstGeom>
          <a:noFill/>
        </p:spPr>
        <p:txBody>
          <a:bodyPr wrap="square" rtlCol="0">
            <a:spAutoFit/>
          </a:bodyPr>
          <a:lstStyle/>
          <a:p>
            <a:r>
              <a:rPr lang="en-US" sz="2800" dirty="0" smtClean="0"/>
              <a:t>  Rights to “Life, Liberty, and Property.”</a:t>
            </a:r>
            <a:endParaRPr lang="en-US"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68152" y="239259"/>
            <a:ext cx="8541150" cy="1015663"/>
          </a:xfrm>
          <a:prstGeom prst="rect">
            <a:avLst/>
          </a:prstGeom>
          <a:noFill/>
        </p:spPr>
        <p:txBody>
          <a:bodyPr wrap="square" rtlCol="0">
            <a:spAutoFit/>
          </a:bodyPr>
          <a:lstStyle/>
          <a:p>
            <a:r>
              <a:rPr lang="en-US" sz="3200" b="1" dirty="0" smtClean="0"/>
              <a:t>Sir Isaac Newton </a:t>
            </a:r>
            <a:r>
              <a:rPr lang="en-US" sz="2800" b="1" dirty="0" smtClean="0"/>
              <a:t>(1642-1727), English physicist and mathematician, key figure in the scientific revolution.</a:t>
            </a:r>
            <a:endParaRPr lang="en-US" sz="2800" b="1" dirty="0"/>
          </a:p>
        </p:txBody>
      </p:sp>
      <p:pic>
        <p:nvPicPr>
          <p:cNvPr id="3" name="Picture 2"/>
          <p:cNvPicPr>
            <a:picLocks noChangeAspect="1"/>
          </p:cNvPicPr>
          <p:nvPr/>
        </p:nvPicPr>
        <p:blipFill>
          <a:blip r:embed="rId2"/>
          <a:stretch>
            <a:fillRect/>
          </a:stretch>
        </p:blipFill>
        <p:spPr>
          <a:xfrm>
            <a:off x="368152" y="1572280"/>
            <a:ext cx="2103394" cy="3016222"/>
          </a:xfrm>
          <a:prstGeom prst="rect">
            <a:avLst/>
          </a:prstGeom>
        </p:spPr>
      </p:pic>
      <p:sp>
        <p:nvSpPr>
          <p:cNvPr id="4" name="TextBox 3"/>
          <p:cNvSpPr txBox="1"/>
          <p:nvPr/>
        </p:nvSpPr>
        <p:spPr>
          <a:xfrm>
            <a:off x="2926815" y="1387614"/>
            <a:ext cx="5982487" cy="3385542"/>
          </a:xfrm>
          <a:prstGeom prst="rect">
            <a:avLst/>
          </a:prstGeom>
          <a:noFill/>
        </p:spPr>
        <p:txBody>
          <a:bodyPr wrap="square" rtlCol="0">
            <a:spAutoFit/>
          </a:bodyPr>
          <a:lstStyle/>
          <a:p>
            <a:r>
              <a:rPr lang="en-US" sz="2800" b="1" dirty="0" smtClean="0"/>
              <a:t>• </a:t>
            </a:r>
            <a:r>
              <a:rPr lang="en-US" sz="2800" b="1" i="1" dirty="0" smtClean="0"/>
              <a:t>Mathematical Principles of Natural Philosophy, </a:t>
            </a:r>
            <a:r>
              <a:rPr lang="en-US" i="1" dirty="0" smtClean="0"/>
              <a:t> </a:t>
            </a:r>
            <a:r>
              <a:rPr lang="en-US" sz="2800" dirty="0" smtClean="0"/>
              <a:t>(1687).</a:t>
            </a:r>
          </a:p>
          <a:p>
            <a:r>
              <a:rPr lang="en-US" sz="2800" dirty="0" smtClean="0"/>
              <a:t>• </a:t>
            </a:r>
            <a:r>
              <a:rPr lang="en-US" sz="2800" b="1" dirty="0" smtClean="0"/>
              <a:t>Laid the foundations of classical mechanics, laws of motion, universal gravitation.</a:t>
            </a:r>
          </a:p>
          <a:p>
            <a:r>
              <a:rPr lang="en-US" sz="2800" b="1" dirty="0" smtClean="0"/>
              <a:t>• Inventor of the infinitesimal calculus.</a:t>
            </a:r>
          </a:p>
          <a:p>
            <a:r>
              <a:rPr lang="en-US" sz="2800" b="1" dirty="0" smtClean="0"/>
              <a:t>• Inventor of reflecting telescope.</a:t>
            </a:r>
          </a:p>
          <a:p>
            <a:endParaRPr lang="en-US" b="1" dirty="0"/>
          </a:p>
        </p:txBody>
      </p:sp>
      <p:sp>
        <p:nvSpPr>
          <p:cNvPr id="5" name="TextBox 4"/>
          <p:cNvSpPr txBox="1"/>
          <p:nvPr/>
        </p:nvSpPr>
        <p:spPr>
          <a:xfrm flipH="1">
            <a:off x="368151" y="4773156"/>
            <a:ext cx="7786437" cy="1815882"/>
          </a:xfrm>
          <a:prstGeom prst="rect">
            <a:avLst/>
          </a:prstGeom>
          <a:noFill/>
        </p:spPr>
        <p:txBody>
          <a:bodyPr wrap="square" rtlCol="0">
            <a:spAutoFit/>
          </a:bodyPr>
          <a:lstStyle/>
          <a:p>
            <a:r>
              <a:rPr lang="en-US" sz="2800" b="1" dirty="0" smtClean="0"/>
              <a:t>• Unorthodox Christian, anti-</a:t>
            </a:r>
            <a:r>
              <a:rPr lang="en-US" sz="2800" b="1" dirty="0" err="1" smtClean="0"/>
              <a:t>trinitarian</a:t>
            </a:r>
            <a:r>
              <a:rPr lang="en-US" sz="2800" b="1" dirty="0" smtClean="0"/>
              <a:t> (?).</a:t>
            </a:r>
          </a:p>
          <a:p>
            <a:r>
              <a:rPr lang="en-US" sz="2800" b="1" dirty="0" smtClean="0"/>
              <a:t>• Taught at the University of Cambridge.</a:t>
            </a:r>
          </a:p>
          <a:p>
            <a:r>
              <a:rPr lang="en-US" sz="2800" b="1" dirty="0" smtClean="0"/>
              <a:t>• President of the Royal Society. </a:t>
            </a:r>
          </a:p>
          <a:p>
            <a:r>
              <a:rPr lang="en-US" sz="2800" b="1" dirty="0" smtClean="0"/>
              <a:t>• Master of the Royal Mint.  </a:t>
            </a:r>
            <a:endParaRPr lang="en-US" sz="28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215545" y="418342"/>
            <a:ext cx="6012673" cy="6001642"/>
          </a:xfrm>
          <a:prstGeom prst="rect">
            <a:avLst/>
          </a:prstGeom>
          <a:noFill/>
        </p:spPr>
        <p:txBody>
          <a:bodyPr wrap="square" rtlCol="0" anchor="b">
            <a:spAutoFit/>
          </a:bodyPr>
          <a:lstStyle/>
          <a:p>
            <a:endParaRPr lang="en-US" sz="3200" dirty="0" smtClean="0"/>
          </a:p>
          <a:p>
            <a:r>
              <a:rPr lang="en-US" sz="3200" dirty="0" smtClean="0"/>
              <a:t>British Isles: </a:t>
            </a:r>
            <a:r>
              <a:rPr lang="en-US" sz="3200" b="1" i="1" dirty="0" smtClean="0"/>
              <a:t>Age of Enlightenment</a:t>
            </a:r>
            <a:br>
              <a:rPr lang="en-US" sz="3200" b="1" i="1" dirty="0" smtClean="0"/>
            </a:br>
            <a:endParaRPr lang="en-US" sz="3200" b="1" i="1" dirty="0" smtClean="0"/>
          </a:p>
          <a:p>
            <a:r>
              <a:rPr lang="en-US" sz="3200" dirty="0" smtClean="0"/>
              <a:t>France: </a:t>
            </a:r>
            <a:r>
              <a:rPr lang="en-US" sz="3200" b="1" i="1" dirty="0" smtClean="0"/>
              <a:t>Siècle des </a:t>
            </a:r>
            <a:r>
              <a:rPr lang="en-US" sz="3200" b="1" i="1" dirty="0" err="1" smtClean="0"/>
              <a:t>Lumières</a:t>
            </a:r>
            <a:endParaRPr lang="en-US" sz="3200" b="1" i="1" dirty="0" smtClean="0"/>
          </a:p>
          <a:p>
            <a:endParaRPr lang="en-US" sz="3200" b="1" i="1" dirty="0" smtClean="0"/>
          </a:p>
          <a:p>
            <a:r>
              <a:rPr lang="en-US" sz="3200" dirty="0" smtClean="0"/>
              <a:t>Holland: </a:t>
            </a:r>
            <a:r>
              <a:rPr lang="en-US" sz="3200" b="1" i="1" dirty="0" err="1" smtClean="0"/>
              <a:t>Leeftijd</a:t>
            </a:r>
            <a:r>
              <a:rPr lang="en-US" sz="3200" b="1" i="1" dirty="0" smtClean="0"/>
              <a:t> van </a:t>
            </a:r>
            <a:r>
              <a:rPr lang="en-US" sz="3200" b="1" i="1" dirty="0" err="1" smtClean="0"/>
              <a:t>Verlichting</a:t>
            </a:r>
            <a:endParaRPr lang="en-US" sz="3200" b="1" i="1" dirty="0" smtClean="0"/>
          </a:p>
          <a:p>
            <a:endParaRPr lang="en-US" sz="3200" dirty="0" smtClean="0"/>
          </a:p>
          <a:p>
            <a:r>
              <a:rPr lang="en-US" sz="3200" dirty="0" smtClean="0"/>
              <a:t>Germany: </a:t>
            </a:r>
            <a:r>
              <a:rPr lang="en-US" sz="3200" b="1" i="1" dirty="0" err="1" smtClean="0"/>
              <a:t>Zeitalter</a:t>
            </a:r>
            <a:r>
              <a:rPr lang="en-US" sz="3200" b="1" i="1" dirty="0" smtClean="0"/>
              <a:t> </a:t>
            </a:r>
            <a:r>
              <a:rPr lang="en-US" sz="3200" b="1" i="1" dirty="0" err="1" smtClean="0"/>
              <a:t>der</a:t>
            </a:r>
            <a:r>
              <a:rPr lang="en-US" sz="3200" b="1" i="1" dirty="0" smtClean="0"/>
              <a:t> </a:t>
            </a:r>
            <a:r>
              <a:rPr lang="en-US" sz="3200" b="1" i="1" dirty="0" err="1" smtClean="0"/>
              <a:t>Aufklärung</a:t>
            </a:r>
            <a:endParaRPr lang="en-US" sz="3200" b="1" i="1" dirty="0" smtClean="0"/>
          </a:p>
          <a:p>
            <a:endParaRPr lang="en-US" sz="3200" i="1" dirty="0" smtClean="0"/>
          </a:p>
          <a:p>
            <a:r>
              <a:rPr lang="en-US" sz="3200" dirty="0" smtClean="0"/>
              <a:t>Spain: </a:t>
            </a:r>
            <a:r>
              <a:rPr lang="en-US" sz="3200" b="1" i="1" dirty="0" err="1" smtClean="0"/>
              <a:t>Siglo</a:t>
            </a:r>
            <a:r>
              <a:rPr lang="en-US" sz="3200" b="1" i="1" dirty="0" smtClean="0"/>
              <a:t> de </a:t>
            </a:r>
            <a:r>
              <a:rPr lang="en-US" sz="3200" b="1" i="1" dirty="0" err="1" smtClean="0"/>
              <a:t>las</a:t>
            </a:r>
            <a:r>
              <a:rPr lang="en-US" sz="3200" b="1" i="1" dirty="0" smtClean="0"/>
              <a:t> </a:t>
            </a:r>
            <a:r>
              <a:rPr lang="en-US" sz="3200" b="1" i="1" dirty="0" err="1" smtClean="0"/>
              <a:t>Luces</a:t>
            </a:r>
            <a:endParaRPr lang="en-US" sz="3200" b="1" i="1" dirty="0" smtClean="0"/>
          </a:p>
          <a:p>
            <a:endParaRPr lang="en-US" sz="3200" i="1" dirty="0" smtClean="0"/>
          </a:p>
          <a:p>
            <a:r>
              <a:rPr lang="en-US" sz="3200" dirty="0" smtClean="0"/>
              <a:t>Portugal</a:t>
            </a:r>
            <a:r>
              <a:rPr lang="en-US" sz="3200" b="1" dirty="0" smtClean="0"/>
              <a:t>: </a:t>
            </a:r>
            <a:r>
              <a:rPr lang="en-US" sz="3200" b="1" i="1" dirty="0" smtClean="0"/>
              <a:t>Era de </a:t>
            </a:r>
            <a:r>
              <a:rPr lang="en-US" sz="3200" b="1" i="1" dirty="0" err="1" smtClean="0"/>
              <a:t>Iluminação</a:t>
            </a:r>
            <a:endParaRPr lang="en-US" sz="3200" b="1" i="1" dirty="0"/>
          </a:p>
        </p:txBody>
      </p:sp>
      <p:pic>
        <p:nvPicPr>
          <p:cNvPr id="3" name="Picture 2"/>
          <p:cNvPicPr>
            <a:picLocks noChangeAspect="1"/>
          </p:cNvPicPr>
          <p:nvPr/>
        </p:nvPicPr>
        <p:blipFill>
          <a:blip r:embed="rId2"/>
          <a:stretch>
            <a:fillRect/>
          </a:stretch>
        </p:blipFill>
        <p:spPr>
          <a:xfrm>
            <a:off x="412145" y="373660"/>
            <a:ext cx="1803400" cy="1320800"/>
          </a:xfrm>
          <a:prstGeom prst="rect">
            <a:avLst/>
          </a:prstGeom>
        </p:spPr>
      </p:pic>
      <p:sp>
        <p:nvSpPr>
          <p:cNvPr id="4" name="TextBox 3"/>
          <p:cNvSpPr txBox="1"/>
          <p:nvPr/>
        </p:nvSpPr>
        <p:spPr>
          <a:xfrm>
            <a:off x="901974" y="1325128"/>
            <a:ext cx="1313571" cy="369332"/>
          </a:xfrm>
          <a:prstGeom prst="rect">
            <a:avLst/>
          </a:prstGeom>
          <a:noFill/>
        </p:spPr>
        <p:txBody>
          <a:bodyPr wrap="square" rtlCol="0">
            <a:spAutoFit/>
          </a:bodyPr>
          <a:lstStyle/>
          <a:p>
            <a:r>
              <a:rPr lang="en-US" dirty="0" smtClean="0"/>
              <a:t>1650-1800</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66625" y="828205"/>
            <a:ext cx="3773568" cy="5484560"/>
          </a:xfrm>
          <a:prstGeom prst="rect">
            <a:avLst/>
          </a:prstGeom>
        </p:spPr>
      </p:pic>
      <p:sp>
        <p:nvSpPr>
          <p:cNvPr id="3" name="TextBox 2"/>
          <p:cNvSpPr txBox="1"/>
          <p:nvPr/>
        </p:nvSpPr>
        <p:spPr>
          <a:xfrm>
            <a:off x="1122867" y="0"/>
            <a:ext cx="7436690" cy="954107"/>
          </a:xfrm>
          <a:prstGeom prst="rect">
            <a:avLst/>
          </a:prstGeom>
          <a:noFill/>
        </p:spPr>
        <p:txBody>
          <a:bodyPr wrap="square" rtlCol="0">
            <a:spAutoFit/>
          </a:bodyPr>
          <a:lstStyle/>
          <a:p>
            <a:r>
              <a:rPr lang="en-US" sz="2800" dirty="0" smtClean="0"/>
              <a:t>Newton’s Mathematical Principals first appeared in Latin (1687)  </a:t>
            </a:r>
            <a:endParaRPr lang="en-US" sz="2800" dirty="0"/>
          </a:p>
        </p:txBody>
      </p:sp>
      <p:sp>
        <p:nvSpPr>
          <p:cNvPr id="4" name="TextBox 3"/>
          <p:cNvSpPr txBox="1"/>
          <p:nvPr/>
        </p:nvSpPr>
        <p:spPr>
          <a:xfrm>
            <a:off x="607452" y="6091910"/>
            <a:ext cx="8301850" cy="646331"/>
          </a:xfrm>
          <a:prstGeom prst="rect">
            <a:avLst/>
          </a:prstGeom>
          <a:noFill/>
        </p:spPr>
        <p:txBody>
          <a:bodyPr wrap="square" rtlCol="0">
            <a:spAutoFit/>
          </a:bodyPr>
          <a:lstStyle/>
          <a:p>
            <a:r>
              <a:rPr lang="en-US" b="1" dirty="0" smtClean="0"/>
              <a:t>Madame du </a:t>
            </a:r>
            <a:r>
              <a:rPr lang="en-US" b="1" dirty="0" err="1" smtClean="0"/>
              <a:t>Châtelet's</a:t>
            </a:r>
            <a:r>
              <a:rPr lang="en-US" b="1" dirty="0" smtClean="0"/>
              <a:t> 1759 translation of </a:t>
            </a:r>
            <a:r>
              <a:rPr lang="en-US" b="1" i="1" dirty="0" smtClean="0"/>
              <a:t>Principia </a:t>
            </a:r>
            <a:r>
              <a:rPr lang="en-US" b="1" dirty="0" err="1" smtClean="0"/>
              <a:t>Mathematica</a:t>
            </a:r>
            <a:r>
              <a:rPr lang="en-US" b="1" dirty="0" smtClean="0"/>
              <a:t> is still the standard translation of the work into French.</a:t>
            </a:r>
            <a:endParaRPr lang="en-US"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662675" y="607351"/>
            <a:ext cx="3883395" cy="523220"/>
          </a:xfrm>
          <a:prstGeom prst="rect">
            <a:avLst/>
          </a:prstGeom>
          <a:noFill/>
        </p:spPr>
        <p:txBody>
          <a:bodyPr wrap="none" rtlCol="0">
            <a:spAutoFit/>
          </a:bodyPr>
          <a:lstStyle/>
          <a:p>
            <a:r>
              <a:rPr lang="en-US" sz="2800" b="1" dirty="0" smtClean="0"/>
              <a:t>Adam Smith (1723-1790)</a:t>
            </a:r>
            <a:endParaRPr lang="en-US" sz="2800" b="1" dirty="0"/>
          </a:p>
        </p:txBody>
      </p:sp>
      <p:pic>
        <p:nvPicPr>
          <p:cNvPr id="3" name="Picture 2"/>
          <p:cNvPicPr>
            <a:picLocks noChangeAspect="1"/>
          </p:cNvPicPr>
          <p:nvPr/>
        </p:nvPicPr>
        <p:blipFill>
          <a:blip r:embed="rId2"/>
          <a:stretch>
            <a:fillRect/>
          </a:stretch>
        </p:blipFill>
        <p:spPr>
          <a:xfrm>
            <a:off x="295142" y="3312821"/>
            <a:ext cx="2153695" cy="3223180"/>
          </a:xfrm>
          <a:prstGeom prst="rect">
            <a:avLst/>
          </a:prstGeom>
        </p:spPr>
      </p:pic>
      <p:sp>
        <p:nvSpPr>
          <p:cNvPr id="4" name="TextBox 3"/>
          <p:cNvSpPr txBox="1"/>
          <p:nvPr/>
        </p:nvSpPr>
        <p:spPr>
          <a:xfrm>
            <a:off x="662674" y="1130571"/>
            <a:ext cx="8481325" cy="1523494"/>
          </a:xfrm>
          <a:prstGeom prst="rect">
            <a:avLst/>
          </a:prstGeom>
          <a:noFill/>
        </p:spPr>
        <p:txBody>
          <a:bodyPr wrap="square" rtlCol="0">
            <a:spAutoFit/>
          </a:bodyPr>
          <a:lstStyle/>
          <a:p>
            <a:r>
              <a:rPr lang="en-US" sz="2000" b="1" dirty="0" smtClean="0"/>
              <a:t>•</a:t>
            </a:r>
            <a:r>
              <a:rPr lang="en-US" b="1" dirty="0" smtClean="0"/>
              <a:t> </a:t>
            </a:r>
            <a:r>
              <a:rPr lang="en-US" sz="2800" b="1" dirty="0" smtClean="0"/>
              <a:t>Scottish moral philosopher &amp; pioneer of political economy (economics).</a:t>
            </a:r>
          </a:p>
          <a:p>
            <a:endParaRPr lang="en-US" sz="900" b="1" dirty="0" smtClean="0"/>
          </a:p>
          <a:p>
            <a:r>
              <a:rPr lang="en-US" sz="2000" b="1" dirty="0" smtClean="0"/>
              <a:t>•</a:t>
            </a:r>
            <a:r>
              <a:rPr lang="en-US" sz="2800" b="1" dirty="0" smtClean="0"/>
              <a:t> Author of </a:t>
            </a:r>
            <a:r>
              <a:rPr lang="en-US" sz="2800" b="1" i="1" dirty="0" smtClean="0"/>
              <a:t>The Wealth of Nations</a:t>
            </a:r>
            <a:r>
              <a:rPr lang="en-US" sz="2800" b="1" dirty="0" smtClean="0"/>
              <a:t> (1776).</a:t>
            </a:r>
            <a:endParaRPr lang="en-US" b="1" dirty="0"/>
          </a:p>
        </p:txBody>
      </p:sp>
      <p:sp>
        <p:nvSpPr>
          <p:cNvPr id="5" name="TextBox 4"/>
          <p:cNvSpPr txBox="1"/>
          <p:nvPr/>
        </p:nvSpPr>
        <p:spPr>
          <a:xfrm>
            <a:off x="2724332" y="2907921"/>
            <a:ext cx="6019302" cy="3816429"/>
          </a:xfrm>
          <a:prstGeom prst="rect">
            <a:avLst/>
          </a:prstGeom>
          <a:noFill/>
        </p:spPr>
        <p:txBody>
          <a:bodyPr wrap="square" rtlCol="0">
            <a:spAutoFit/>
          </a:bodyPr>
          <a:lstStyle/>
          <a:p>
            <a:r>
              <a:rPr lang="en-US" sz="2000" b="1" dirty="0" smtClean="0"/>
              <a:t>•</a:t>
            </a:r>
            <a:r>
              <a:rPr lang="en-US" b="1" dirty="0" smtClean="0"/>
              <a:t>  </a:t>
            </a:r>
            <a:r>
              <a:rPr lang="en-US" sz="2800" b="1" dirty="0" smtClean="0"/>
              <a:t>Described how market forces </a:t>
            </a:r>
          </a:p>
          <a:p>
            <a:r>
              <a:rPr lang="en-US" sz="2800" b="1" dirty="0" smtClean="0"/>
              <a:t>could support a self-organizing division of labor, the “invisible hand”.</a:t>
            </a:r>
          </a:p>
          <a:p>
            <a:endParaRPr lang="en-US" sz="900" b="1" dirty="0" smtClean="0"/>
          </a:p>
          <a:p>
            <a:r>
              <a:rPr lang="en-US" sz="2000" b="1" dirty="0" smtClean="0"/>
              <a:t>• </a:t>
            </a:r>
            <a:r>
              <a:rPr lang="en-US" sz="2800" b="1" dirty="0" smtClean="0"/>
              <a:t>The state has powerful responsibilities regarding defense, justice, infrastructure, &amp; education.</a:t>
            </a:r>
          </a:p>
          <a:p>
            <a:endParaRPr lang="en-US" sz="900" b="1" dirty="0" smtClean="0"/>
          </a:p>
          <a:p>
            <a:r>
              <a:rPr lang="en-US" sz="2000" b="1" dirty="0" smtClean="0"/>
              <a:t>•</a:t>
            </a:r>
            <a:r>
              <a:rPr lang="en-US" sz="2800" b="1" dirty="0" smtClean="0"/>
              <a:t> Collective action needed to compliment private-market forces. </a:t>
            </a:r>
            <a:endParaRPr lang="en-US" b="1" dirty="0"/>
          </a:p>
        </p:txBody>
      </p:sp>
      <p:pic>
        <p:nvPicPr>
          <p:cNvPr id="6" name="Picture 5"/>
          <p:cNvPicPr>
            <a:picLocks noChangeAspect="1"/>
          </p:cNvPicPr>
          <p:nvPr/>
        </p:nvPicPr>
        <p:blipFill>
          <a:blip r:embed="rId3"/>
          <a:stretch>
            <a:fillRect/>
          </a:stretch>
        </p:blipFill>
        <p:spPr>
          <a:xfrm>
            <a:off x="7613334" y="1661821"/>
            <a:ext cx="1130300" cy="1651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4267199" y="381000"/>
            <a:ext cx="4494841" cy="1354217"/>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4000" b="1" dirty="0">
                <a:latin typeface="Arial Black" pitchFamily="26" charset="0"/>
              </a:rPr>
              <a:t>   Voltaire*</a:t>
            </a:r>
            <a:endParaRPr lang="en-US" sz="2400" b="1" dirty="0">
              <a:latin typeface="Arial Black" pitchFamily="26" charset="0"/>
            </a:endParaRPr>
          </a:p>
          <a:p>
            <a:pPr>
              <a:spcBef>
                <a:spcPct val="50000"/>
              </a:spcBef>
            </a:pPr>
            <a:r>
              <a:rPr lang="en-US" sz="2800" b="1" dirty="0">
                <a:latin typeface="Arial Black" pitchFamily="26" charset="0"/>
              </a:rPr>
              <a:t>              </a:t>
            </a:r>
            <a:r>
              <a:rPr lang="en-US" sz="2800" b="1" dirty="0" smtClean="0">
                <a:latin typeface="Arial Black" pitchFamily="26" charset="0"/>
              </a:rPr>
              <a:t> </a:t>
            </a:r>
            <a:r>
              <a:rPr lang="en-US" sz="2400" dirty="0" smtClean="0">
                <a:latin typeface="Arial Black" pitchFamily="26" charset="0"/>
              </a:rPr>
              <a:t>(1694</a:t>
            </a:r>
            <a:r>
              <a:rPr lang="en-US" sz="2400" dirty="0">
                <a:latin typeface="Arial Black" pitchFamily="26" charset="0"/>
              </a:rPr>
              <a:t>-</a:t>
            </a:r>
            <a:r>
              <a:rPr lang="en-US" sz="2400" dirty="0" smtClean="0">
                <a:latin typeface="Arial Black" pitchFamily="26" charset="0"/>
              </a:rPr>
              <a:t>1778)</a:t>
            </a:r>
            <a:endParaRPr lang="en-US" sz="2400" dirty="0">
              <a:latin typeface="Arial Black" pitchFamily="26" charset="0"/>
            </a:endParaRPr>
          </a:p>
        </p:txBody>
      </p:sp>
      <p:pic>
        <p:nvPicPr>
          <p:cNvPr id="66563" name="Picture 3"/>
          <p:cNvPicPr>
            <a:picLocks noChangeAspect="1" noChangeArrowheads="1"/>
          </p:cNvPicPr>
          <p:nvPr/>
        </p:nvPicPr>
        <p:blipFill>
          <a:blip r:embed="rId3"/>
          <a:srcRect/>
          <a:stretch>
            <a:fillRect/>
          </a:stretch>
        </p:blipFill>
        <p:spPr bwMode="auto">
          <a:xfrm>
            <a:off x="381000" y="533400"/>
            <a:ext cx="3762375" cy="4419600"/>
          </a:xfrm>
          <a:prstGeom prst="rect">
            <a:avLst/>
          </a:prstGeom>
          <a:noFill/>
          <a:ln w="9525">
            <a:noFill/>
            <a:miter lim="800000"/>
            <a:headEnd/>
            <a:tailEnd/>
          </a:ln>
        </p:spPr>
      </p:pic>
      <p:pic>
        <p:nvPicPr>
          <p:cNvPr id="66564" name="Picture 4"/>
          <p:cNvPicPr>
            <a:picLocks noChangeAspect="1" noChangeArrowheads="1"/>
          </p:cNvPicPr>
          <p:nvPr/>
        </p:nvPicPr>
        <p:blipFill>
          <a:blip r:embed="rId4"/>
          <a:srcRect/>
          <a:stretch>
            <a:fillRect/>
          </a:stretch>
        </p:blipFill>
        <p:spPr bwMode="auto">
          <a:xfrm>
            <a:off x="4495800" y="2362200"/>
            <a:ext cx="3962400" cy="2971800"/>
          </a:xfrm>
          <a:prstGeom prst="rect">
            <a:avLst/>
          </a:prstGeom>
          <a:noFill/>
          <a:ln w="9525">
            <a:solidFill>
              <a:schemeClr val="tx1"/>
            </a:solidFill>
            <a:miter lim="800000"/>
            <a:headEnd/>
            <a:tailEnd/>
          </a:ln>
        </p:spPr>
      </p:pic>
      <p:sp>
        <p:nvSpPr>
          <p:cNvPr id="66565" name="Text Box 5"/>
          <p:cNvSpPr txBox="1">
            <a:spLocks noChangeArrowheads="1"/>
          </p:cNvSpPr>
          <p:nvPr/>
        </p:nvSpPr>
        <p:spPr bwMode="auto">
          <a:xfrm>
            <a:off x="1509427" y="5334000"/>
            <a:ext cx="7634573" cy="461665"/>
          </a:xfrm>
          <a:prstGeom prst="rect">
            <a:avLst/>
          </a:prstGeom>
          <a:noFill/>
          <a:ln w="9525">
            <a:noFill/>
            <a:miter lim="800000"/>
            <a:headEnd/>
            <a:tailEnd/>
          </a:ln>
        </p:spPr>
        <p:txBody>
          <a:bodyPr wrap="square">
            <a:prstTxWarp prst="textNoShape">
              <a:avLst/>
            </a:prstTxWarp>
            <a:spAutoFit/>
          </a:bodyPr>
          <a:lstStyle/>
          <a:p>
            <a:r>
              <a:rPr lang="en-US" sz="2400" b="1" dirty="0">
                <a:latin typeface="Arial Black" pitchFamily="26" charset="0"/>
              </a:rPr>
              <a:t>Voltaire’s tomb in </a:t>
            </a:r>
            <a:r>
              <a:rPr lang="en-US" sz="2400" b="1" dirty="0" smtClean="0">
                <a:latin typeface="Arial Black" pitchFamily="26" charset="0"/>
              </a:rPr>
              <a:t>the Paris </a:t>
            </a:r>
            <a:r>
              <a:rPr lang="en-US" sz="2400" b="1" i="1" dirty="0" err="1">
                <a:latin typeface="Arial Black" pitchFamily="26" charset="0"/>
              </a:rPr>
              <a:t>Panthéon</a:t>
            </a:r>
            <a:endParaRPr lang="en-US" sz="2400" b="1" i="1" dirty="0">
              <a:latin typeface="Arial Black" pitchFamily="26" charset="0"/>
            </a:endParaRPr>
          </a:p>
        </p:txBody>
      </p:sp>
      <p:sp>
        <p:nvSpPr>
          <p:cNvPr id="66566" name="TextBox 5"/>
          <p:cNvSpPr txBox="1">
            <a:spLocks noChangeArrowheads="1"/>
          </p:cNvSpPr>
          <p:nvPr/>
        </p:nvSpPr>
        <p:spPr bwMode="auto">
          <a:xfrm>
            <a:off x="457200" y="5795666"/>
            <a:ext cx="8686800" cy="954107"/>
          </a:xfrm>
          <a:prstGeom prst="rect">
            <a:avLst/>
          </a:prstGeom>
          <a:noFill/>
          <a:ln w="9525">
            <a:noFill/>
            <a:miter lim="800000"/>
            <a:headEnd/>
            <a:tailEnd/>
          </a:ln>
        </p:spPr>
        <p:txBody>
          <a:bodyPr wrap="square">
            <a:prstTxWarp prst="textNoShape">
              <a:avLst/>
            </a:prstTxWarp>
            <a:spAutoFit/>
          </a:bodyPr>
          <a:lstStyle/>
          <a:p>
            <a:r>
              <a:rPr lang="en-US" sz="2800" b="1" dirty="0" smtClean="0"/>
              <a:t>The Age of Enlightenment is often called the Age of Voltaire, or the Age of Reason.</a:t>
            </a:r>
            <a:endParaRPr lang="en-US" sz="28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5637" y="437381"/>
            <a:ext cx="2336800" cy="4216400"/>
          </a:xfrm>
          <a:prstGeom prst="rect">
            <a:avLst/>
          </a:prstGeom>
        </p:spPr>
      </p:pic>
      <p:sp>
        <p:nvSpPr>
          <p:cNvPr id="4" name="TextBox 3"/>
          <p:cNvSpPr txBox="1"/>
          <p:nvPr/>
        </p:nvSpPr>
        <p:spPr>
          <a:xfrm>
            <a:off x="1178090" y="4653781"/>
            <a:ext cx="1325350" cy="369332"/>
          </a:xfrm>
          <a:prstGeom prst="rect">
            <a:avLst/>
          </a:prstGeom>
          <a:noFill/>
        </p:spPr>
        <p:txBody>
          <a:bodyPr wrap="square" rtlCol="0">
            <a:spAutoFit/>
          </a:bodyPr>
          <a:lstStyle/>
          <a:p>
            <a:r>
              <a:rPr lang="en-US" dirty="0" smtClean="0"/>
              <a:t>   (1734)</a:t>
            </a:r>
            <a:endParaRPr lang="en-US" dirty="0"/>
          </a:p>
        </p:txBody>
      </p:sp>
      <p:sp>
        <p:nvSpPr>
          <p:cNvPr id="5" name="TextBox 4"/>
          <p:cNvSpPr txBox="1"/>
          <p:nvPr/>
        </p:nvSpPr>
        <p:spPr>
          <a:xfrm>
            <a:off x="3479046" y="437381"/>
            <a:ext cx="5338218" cy="1077218"/>
          </a:xfrm>
          <a:prstGeom prst="rect">
            <a:avLst/>
          </a:prstGeom>
          <a:noFill/>
        </p:spPr>
        <p:txBody>
          <a:bodyPr wrap="square" rtlCol="0">
            <a:spAutoFit/>
          </a:bodyPr>
          <a:lstStyle/>
          <a:p>
            <a:r>
              <a:rPr lang="en-US" sz="3200" b="1" i="1" dirty="0" smtClean="0"/>
              <a:t>Letters Concerning the English Nation</a:t>
            </a:r>
            <a:endParaRPr lang="en-US" sz="3200" b="1" dirty="0"/>
          </a:p>
        </p:txBody>
      </p:sp>
      <p:sp>
        <p:nvSpPr>
          <p:cNvPr id="6" name="TextBox 5"/>
          <p:cNvSpPr txBox="1"/>
          <p:nvPr/>
        </p:nvSpPr>
        <p:spPr>
          <a:xfrm>
            <a:off x="3239746" y="1656411"/>
            <a:ext cx="5577518" cy="4885953"/>
          </a:xfrm>
          <a:prstGeom prst="rect">
            <a:avLst/>
          </a:prstGeom>
          <a:noFill/>
        </p:spPr>
        <p:txBody>
          <a:bodyPr wrap="square" rtlCol="0">
            <a:spAutoFit/>
          </a:bodyPr>
          <a:lstStyle/>
          <a:p>
            <a:r>
              <a:rPr lang="en-US" sz="2000" b="1" dirty="0" smtClean="0"/>
              <a:t>• </a:t>
            </a:r>
            <a:r>
              <a:rPr lang="en-US" sz="2800" b="1" dirty="0" smtClean="0"/>
              <a:t>A bomb thrown against the </a:t>
            </a:r>
            <a:r>
              <a:rPr lang="en-US" sz="2800" b="1" i="1" dirty="0" err="1" smtClean="0"/>
              <a:t>Ancien</a:t>
            </a:r>
            <a:r>
              <a:rPr lang="en-US" sz="2800" b="1" i="1" dirty="0" smtClean="0"/>
              <a:t> Régime </a:t>
            </a:r>
            <a:r>
              <a:rPr lang="en-US" sz="2800" b="1" dirty="0" smtClean="0"/>
              <a:t>in France</a:t>
            </a:r>
          </a:p>
          <a:p>
            <a:endParaRPr lang="en-US" sz="1050" b="1" dirty="0" smtClean="0"/>
          </a:p>
          <a:p>
            <a:r>
              <a:rPr lang="en-US" sz="2000" b="1" dirty="0" smtClean="0"/>
              <a:t>• </a:t>
            </a:r>
            <a:r>
              <a:rPr lang="en-US" sz="2800" b="1" dirty="0" smtClean="0"/>
              <a:t>Purpose: Demonstrate Britain’s superiority over France:</a:t>
            </a:r>
          </a:p>
          <a:p>
            <a:endParaRPr lang="en-US" sz="1050" b="1" dirty="0" smtClean="0"/>
          </a:p>
          <a:p>
            <a:r>
              <a:rPr lang="en-US" sz="2800" b="1" dirty="0" smtClean="0"/>
              <a:t>	Religion, politics, science, trade 	and commerce, medicine, 	famous Britons, art &amp; literature.</a:t>
            </a:r>
          </a:p>
          <a:p>
            <a:endParaRPr lang="en-US" sz="1050" b="1" dirty="0" smtClean="0"/>
          </a:p>
          <a:p>
            <a:r>
              <a:rPr lang="en-US" sz="2000" b="1" dirty="0" smtClean="0"/>
              <a:t>• </a:t>
            </a:r>
            <a:r>
              <a:rPr lang="en-US" sz="2800" b="1" dirty="0" smtClean="0"/>
              <a:t>Anti-Pascal comments end the French edition, hence the title </a:t>
            </a:r>
            <a:r>
              <a:rPr lang="en-US" sz="2800" b="1" i="1" dirty="0" err="1" smtClean="0"/>
              <a:t>Lettres</a:t>
            </a:r>
            <a:r>
              <a:rPr lang="en-US" sz="2800" b="1" i="1" dirty="0" smtClean="0"/>
              <a:t> </a:t>
            </a:r>
            <a:r>
              <a:rPr lang="en-US" sz="2800" b="1" i="1" dirty="0" err="1" smtClean="0"/>
              <a:t>Philosophiques</a:t>
            </a:r>
            <a:r>
              <a:rPr lang="en-US" sz="2800" b="1" dirty="0" smtClean="0"/>
              <a:t>. </a:t>
            </a:r>
            <a:endParaRPr lang="en-US" sz="2800" b="1" dirty="0"/>
          </a:p>
        </p:txBody>
      </p:sp>
      <p:sp>
        <p:nvSpPr>
          <p:cNvPr id="7" name="Rectangle 6"/>
          <p:cNvSpPr/>
          <p:nvPr/>
        </p:nvSpPr>
        <p:spPr>
          <a:xfrm>
            <a:off x="2286000" y="3105835"/>
            <a:ext cx="4572000" cy="646331"/>
          </a:xfrm>
          <a:prstGeom prst="rect">
            <a:avLst/>
          </a:prstGeom>
        </p:spPr>
        <p:txBody>
          <a:bodyPr>
            <a:spAutoFit/>
          </a:bodyPr>
          <a:lstStyle/>
          <a:p>
            <a:r>
              <a:rPr lang="en-US" dirty="0" smtClean="0"/>
              <a:t>		</a:t>
            </a:r>
          </a:p>
          <a:p>
            <a:r>
              <a:rPr lang="en-US" dirty="0" smtClean="0"/>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1270128" y="920228"/>
            <a:ext cx="6847646" cy="5262979"/>
          </a:xfrm>
          <a:prstGeom prst="rect">
            <a:avLst/>
          </a:prstGeom>
        </p:spPr>
        <p:txBody>
          <a:bodyPr wrap="square">
            <a:spAutoFit/>
          </a:bodyPr>
          <a:lstStyle/>
          <a:p>
            <a:r>
              <a:rPr lang="en-US" sz="2400" b="1" dirty="0" smtClean="0"/>
              <a:t>Letters I – 4, On the Quakers. </a:t>
            </a:r>
          </a:p>
          <a:p>
            <a:r>
              <a:rPr lang="en-US" sz="2400" b="1" dirty="0" smtClean="0"/>
              <a:t>5: On the Church of England.</a:t>
            </a:r>
          </a:p>
          <a:p>
            <a:r>
              <a:rPr lang="en-US" sz="2400" b="1" dirty="0" smtClean="0"/>
              <a:t>6. On the Presbyterians.</a:t>
            </a:r>
          </a:p>
          <a:p>
            <a:r>
              <a:rPr lang="en-US" sz="2400" b="1" dirty="0" smtClean="0"/>
              <a:t>7. On the </a:t>
            </a:r>
            <a:r>
              <a:rPr lang="en-US" sz="2400" b="1" dirty="0" err="1" smtClean="0"/>
              <a:t>Socinians</a:t>
            </a:r>
            <a:r>
              <a:rPr lang="en-US" sz="2400" b="1" dirty="0" smtClean="0"/>
              <a:t> or Arians.</a:t>
            </a:r>
          </a:p>
          <a:p>
            <a:r>
              <a:rPr lang="en-US" sz="2400" b="1" dirty="0" smtClean="0"/>
              <a:t>8. On the Parliament.</a:t>
            </a:r>
          </a:p>
          <a:p>
            <a:r>
              <a:rPr lang="en-US" sz="2400" b="1" dirty="0" smtClean="0"/>
              <a:t>9. On the Government.</a:t>
            </a:r>
          </a:p>
          <a:p>
            <a:r>
              <a:rPr lang="en-US" sz="2400" b="1" dirty="0" smtClean="0"/>
              <a:t>10. On trade. </a:t>
            </a:r>
          </a:p>
          <a:p>
            <a:r>
              <a:rPr lang="en-US" sz="2400" b="1" dirty="0" smtClean="0"/>
              <a:t>11. On Inoculation.</a:t>
            </a:r>
          </a:p>
          <a:p>
            <a:r>
              <a:rPr lang="en-US" sz="2400" b="1" dirty="0" smtClean="0"/>
              <a:t>12. On Lord Bacon.</a:t>
            </a:r>
          </a:p>
          <a:p>
            <a:r>
              <a:rPr lang="en-US" sz="2400" b="1" dirty="0" smtClean="0"/>
              <a:t>13. On Mr. Locke.</a:t>
            </a:r>
          </a:p>
          <a:p>
            <a:r>
              <a:rPr lang="en-US" sz="2400" b="1" dirty="0" smtClean="0"/>
              <a:t>14 – 17. On Descartes and Sir Isaac Newton …</a:t>
            </a:r>
          </a:p>
          <a:p>
            <a:r>
              <a:rPr lang="en-US" sz="2400" b="1" dirty="0" smtClean="0"/>
              <a:t>18 – 23. On Art and Literature ...</a:t>
            </a:r>
          </a:p>
          <a:p>
            <a:r>
              <a:rPr lang="en-US" sz="2400" b="1" dirty="0" smtClean="0"/>
              <a:t>24. On the Royal Society and other Academies.</a:t>
            </a:r>
          </a:p>
          <a:p>
            <a:r>
              <a:rPr lang="en-US" sz="2400" b="1" dirty="0" smtClean="0"/>
              <a:t>25. On Pascal. </a:t>
            </a:r>
            <a:endParaRPr lang="en-US" b="1" dirty="0"/>
          </a:p>
        </p:txBody>
      </p:sp>
      <p:sp>
        <p:nvSpPr>
          <p:cNvPr id="3" name="TextBox 2"/>
          <p:cNvSpPr txBox="1"/>
          <p:nvPr/>
        </p:nvSpPr>
        <p:spPr>
          <a:xfrm>
            <a:off x="533822" y="276068"/>
            <a:ext cx="8154589" cy="523220"/>
          </a:xfrm>
          <a:prstGeom prst="rect">
            <a:avLst/>
          </a:prstGeom>
          <a:noFill/>
        </p:spPr>
        <p:txBody>
          <a:bodyPr wrap="square" rtlCol="0">
            <a:spAutoFit/>
          </a:bodyPr>
          <a:lstStyle/>
          <a:p>
            <a:r>
              <a:rPr lang="en-US" sz="2800" b="1" dirty="0" smtClean="0"/>
              <a:t>Letters on the English Nation, </a:t>
            </a:r>
            <a:r>
              <a:rPr lang="en-US" sz="2800" b="1" i="1" dirty="0" err="1" smtClean="0"/>
              <a:t>Lettres</a:t>
            </a:r>
            <a:r>
              <a:rPr lang="en-US" sz="2800" b="1" i="1" dirty="0" smtClean="0"/>
              <a:t> </a:t>
            </a:r>
            <a:r>
              <a:rPr lang="en-US" sz="2800" b="1" i="1" dirty="0" err="1" smtClean="0"/>
              <a:t>philosophiques</a:t>
            </a:r>
            <a:r>
              <a:rPr lang="en-US" sz="2800" b="1" i="1" dirty="0" smtClean="0"/>
              <a:t>.</a:t>
            </a:r>
            <a:endParaRPr lang="en-US" sz="2800" b="1" i="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ross--candide.jpg"/>
          <p:cNvPicPr>
            <a:picLocks noChangeAspect="1"/>
          </p:cNvPicPr>
          <p:nvPr/>
        </p:nvPicPr>
        <p:blipFill>
          <a:blip r:embed="rId2"/>
          <a:stretch>
            <a:fillRect/>
          </a:stretch>
        </p:blipFill>
        <p:spPr>
          <a:xfrm>
            <a:off x="252412" y="298450"/>
            <a:ext cx="4219575" cy="6350000"/>
          </a:xfrm>
          <a:prstGeom prst="rect">
            <a:avLst/>
          </a:prstGeom>
          <a:ln>
            <a:solidFill>
              <a:schemeClr val="accent1">
                <a:lumMod val="25000"/>
              </a:schemeClr>
            </a:solidFill>
          </a:ln>
        </p:spPr>
      </p:pic>
      <p:sp>
        <p:nvSpPr>
          <p:cNvPr id="68611" name="TextBox 4"/>
          <p:cNvSpPr txBox="1">
            <a:spLocks noChangeArrowheads="1"/>
          </p:cNvSpPr>
          <p:nvPr/>
        </p:nvSpPr>
        <p:spPr bwMode="auto">
          <a:xfrm>
            <a:off x="4730766" y="228600"/>
            <a:ext cx="4413234" cy="9864237"/>
          </a:xfrm>
          <a:prstGeom prst="rect">
            <a:avLst/>
          </a:prstGeom>
          <a:noFill/>
          <a:ln w="9525">
            <a:noFill/>
            <a:miter lim="800000"/>
            <a:headEnd/>
            <a:tailEnd/>
          </a:ln>
        </p:spPr>
        <p:txBody>
          <a:bodyPr wrap="square">
            <a:prstTxWarp prst="textNoShape">
              <a:avLst/>
            </a:prstTxWarp>
            <a:spAutoFit/>
          </a:bodyPr>
          <a:lstStyle/>
          <a:p>
            <a:r>
              <a:rPr lang="en-US" sz="1600" u="sng" dirty="0" smtClean="0"/>
              <a:t>Features of my edition</a:t>
            </a:r>
            <a:r>
              <a:rPr lang="en-US" sz="1600" dirty="0" smtClean="0"/>
              <a:t>:</a:t>
            </a:r>
            <a:endParaRPr lang="en-US" sz="1600" dirty="0"/>
          </a:p>
          <a:p>
            <a:endParaRPr lang="en-US" sz="1050" dirty="0" smtClean="0"/>
          </a:p>
          <a:p>
            <a:r>
              <a:rPr lang="en-US" sz="1400" dirty="0" smtClean="0"/>
              <a:t>• Full Text of 1759 Novel </a:t>
            </a:r>
            <a:r>
              <a:rPr lang="en-US" sz="1400" dirty="0"/>
              <a:t>in </a:t>
            </a:r>
            <a:r>
              <a:rPr lang="en-US" sz="1400" dirty="0" smtClean="0"/>
              <a:t>French. </a:t>
            </a:r>
          </a:p>
          <a:p>
            <a:r>
              <a:rPr lang="en-US" sz="1400" dirty="0" smtClean="0"/>
              <a:t>• Introduction </a:t>
            </a:r>
            <a:r>
              <a:rPr lang="en-US" sz="1400" dirty="0"/>
              <a:t>and cultural notes in </a:t>
            </a:r>
            <a:r>
              <a:rPr lang="en-US" sz="1400" dirty="0" smtClean="0"/>
              <a:t>English.</a:t>
            </a:r>
          </a:p>
          <a:p>
            <a:r>
              <a:rPr lang="en-US" sz="1400" dirty="0" smtClean="0"/>
              <a:t>• French</a:t>
            </a:r>
            <a:r>
              <a:rPr lang="en-US" sz="1400" dirty="0"/>
              <a:t>-English glossary</a:t>
            </a:r>
            <a:r>
              <a:rPr lang="en-US" sz="1400" dirty="0" smtClean="0"/>
              <a:t>.</a:t>
            </a:r>
          </a:p>
          <a:p>
            <a:endParaRPr lang="en-US" sz="2000" dirty="0" smtClean="0"/>
          </a:p>
          <a:p>
            <a:r>
              <a:rPr lang="en-US" sz="2800" u="sng" dirty="0" smtClean="0"/>
              <a:t>Voltaire’s Objectives in </a:t>
            </a:r>
            <a:r>
              <a:rPr lang="en-US" sz="2800" i="1" u="sng" dirty="0" err="1" smtClean="0"/>
              <a:t>Candide</a:t>
            </a:r>
            <a:r>
              <a:rPr lang="en-US" sz="2800" dirty="0" smtClean="0"/>
              <a:t>:</a:t>
            </a:r>
          </a:p>
          <a:p>
            <a:endParaRPr lang="en-US" sz="1050" dirty="0" smtClean="0"/>
          </a:p>
          <a:p>
            <a:r>
              <a:rPr lang="en-US" sz="2000" dirty="0" smtClean="0"/>
              <a:t>• </a:t>
            </a:r>
            <a:r>
              <a:rPr lang="en-US" sz="2800" dirty="0" smtClean="0"/>
              <a:t>Amuse and Instruct.</a:t>
            </a:r>
          </a:p>
          <a:p>
            <a:r>
              <a:rPr lang="en-US" sz="2000" dirty="0" smtClean="0"/>
              <a:t>• </a:t>
            </a:r>
            <a:r>
              <a:rPr lang="en-US" sz="2800" dirty="0" smtClean="0"/>
              <a:t>Review the causes of human misfortune.</a:t>
            </a:r>
          </a:p>
          <a:p>
            <a:r>
              <a:rPr lang="en-US" sz="2000" cap="small" dirty="0" smtClean="0"/>
              <a:t>•</a:t>
            </a:r>
            <a:r>
              <a:rPr lang="en-US" sz="2800" dirty="0" smtClean="0"/>
              <a:t> Destroy the doctrine of optimism (divine Providence)</a:t>
            </a:r>
          </a:p>
          <a:p>
            <a:r>
              <a:rPr lang="en-US" sz="2000" dirty="0" smtClean="0"/>
              <a:t>• </a:t>
            </a:r>
            <a:r>
              <a:rPr lang="en-US" sz="2800" dirty="0" smtClean="0"/>
              <a:t>Argue against war, slavery, condition of women.</a:t>
            </a:r>
            <a:r>
              <a:rPr lang="en-US" sz="2000" dirty="0" smtClean="0"/>
              <a:t> </a:t>
            </a:r>
          </a:p>
          <a:p>
            <a:r>
              <a:rPr lang="en-US" sz="2000" dirty="0" smtClean="0"/>
              <a:t>• </a:t>
            </a:r>
            <a:r>
              <a:rPr lang="en-US" sz="2800" dirty="0" smtClean="0"/>
              <a:t>Promote tolerance and common sense.</a:t>
            </a:r>
          </a:p>
          <a:p>
            <a:endParaRPr lang="en-US" sz="2800" dirty="0" smtClean="0"/>
          </a:p>
          <a:p>
            <a:endParaRPr lang="en-US" sz="2800" dirty="0"/>
          </a:p>
          <a:p>
            <a:endParaRPr lang="en-US" sz="2800" dirty="0"/>
          </a:p>
          <a:p>
            <a:endParaRPr lang="en-US" sz="2800" dirty="0"/>
          </a:p>
          <a:p>
            <a:endParaRPr lang="en-US" sz="2800" dirty="0"/>
          </a:p>
          <a:p>
            <a:endParaRPr lang="en-US" sz="2800" dirty="0"/>
          </a:p>
          <a:p>
            <a:endParaRPr lang="en-US" sz="2400" dirty="0"/>
          </a:p>
          <a:p>
            <a:r>
              <a:rPr lang="en-US" b="1" dirty="0"/>
              <a:t> </a:t>
            </a:r>
            <a:endParaRPr lang="en-US" sz="2400" dirty="0"/>
          </a:p>
          <a:p>
            <a:r>
              <a:rPr lang="en-US" b="1" dirty="0" smtClean="0"/>
              <a:t> •</a:t>
            </a:r>
            <a:endParaRPr lang="en-US" sz="2400" dirty="0"/>
          </a:p>
        </p:txBody>
      </p:sp>
      <p:sp>
        <p:nvSpPr>
          <p:cNvPr id="68612" name="TextBox 5"/>
          <p:cNvSpPr txBox="1">
            <a:spLocks noChangeArrowheads="1"/>
          </p:cNvSpPr>
          <p:nvPr/>
        </p:nvSpPr>
        <p:spPr bwMode="auto">
          <a:xfrm>
            <a:off x="2061657" y="6248400"/>
            <a:ext cx="1519743" cy="400050"/>
          </a:xfrm>
          <a:prstGeom prst="rect">
            <a:avLst/>
          </a:prstGeom>
          <a:noFill/>
          <a:ln w="9525">
            <a:noFill/>
            <a:miter lim="800000"/>
            <a:headEnd/>
            <a:tailEnd/>
          </a:ln>
        </p:spPr>
        <p:txBody>
          <a:bodyPr wrap="square">
            <a:prstTxWarp prst="textNoShape">
              <a:avLst/>
            </a:prstTxWarp>
            <a:spAutoFit/>
          </a:bodyPr>
          <a:lstStyle/>
          <a:p>
            <a:r>
              <a:rPr lang="en-US" sz="2000" dirty="0" smtClean="0"/>
              <a:t>(2007)</a:t>
            </a:r>
            <a:endParaRPr lang="en-US"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2466" name="Picture 4"/>
          <p:cNvPicPr>
            <a:picLocks noChangeAspect="1" noChangeArrowheads="1"/>
          </p:cNvPicPr>
          <p:nvPr/>
        </p:nvPicPr>
        <p:blipFill>
          <a:blip r:embed="rId3"/>
          <a:srcRect/>
          <a:stretch>
            <a:fillRect/>
          </a:stretch>
        </p:blipFill>
        <p:spPr bwMode="auto">
          <a:xfrm>
            <a:off x="457200" y="914400"/>
            <a:ext cx="4267200" cy="5486400"/>
          </a:xfrm>
          <a:prstGeom prst="rect">
            <a:avLst/>
          </a:prstGeom>
          <a:noFill/>
          <a:ln w="9525">
            <a:solidFill>
              <a:schemeClr val="tx1"/>
            </a:solidFill>
            <a:miter lim="800000"/>
            <a:headEnd/>
            <a:tailEnd/>
          </a:ln>
        </p:spPr>
      </p:pic>
      <p:sp>
        <p:nvSpPr>
          <p:cNvPr id="62467" name="Text Box 5"/>
          <p:cNvSpPr txBox="1">
            <a:spLocks noChangeArrowheads="1"/>
          </p:cNvSpPr>
          <p:nvPr/>
        </p:nvSpPr>
        <p:spPr bwMode="auto">
          <a:xfrm>
            <a:off x="533400" y="228600"/>
            <a:ext cx="6400800" cy="523875"/>
          </a:xfrm>
          <a:prstGeom prst="rect">
            <a:avLst/>
          </a:prstGeom>
          <a:noFill/>
          <a:ln w="9525">
            <a:noFill/>
            <a:miter lim="800000"/>
            <a:headEnd/>
            <a:tailEnd/>
          </a:ln>
        </p:spPr>
        <p:txBody>
          <a:bodyPr>
            <a:prstTxWarp prst="textNoShape">
              <a:avLst/>
            </a:prstTxWarp>
            <a:spAutoFit/>
          </a:bodyPr>
          <a:lstStyle/>
          <a:p>
            <a:r>
              <a:rPr lang="en-US" sz="2800" b="1">
                <a:latin typeface="Arial" pitchFamily="26" charset="0"/>
              </a:rPr>
              <a:t>Denis Diderot  (1713-1784) </a:t>
            </a:r>
          </a:p>
        </p:txBody>
      </p:sp>
      <p:sp>
        <p:nvSpPr>
          <p:cNvPr id="4" name="TextBox 3"/>
          <p:cNvSpPr txBox="1"/>
          <p:nvPr/>
        </p:nvSpPr>
        <p:spPr>
          <a:xfrm>
            <a:off x="5006881" y="914400"/>
            <a:ext cx="3865606" cy="6017033"/>
          </a:xfrm>
          <a:prstGeom prst="rect">
            <a:avLst/>
          </a:prstGeom>
          <a:noFill/>
        </p:spPr>
        <p:txBody>
          <a:bodyPr wrap="square" rtlCol="0">
            <a:spAutoFit/>
          </a:bodyPr>
          <a:lstStyle/>
          <a:p>
            <a:r>
              <a:rPr lang="en-US" dirty="0" smtClean="0"/>
              <a:t>• </a:t>
            </a:r>
            <a:r>
              <a:rPr lang="en-US" sz="2800" dirty="0" smtClean="0"/>
              <a:t>French </a:t>
            </a:r>
            <a:r>
              <a:rPr lang="en-US" sz="2800" i="1" dirty="0" err="1" smtClean="0"/>
              <a:t>philosophe</a:t>
            </a:r>
            <a:r>
              <a:rPr lang="en-US" sz="2800" i="1" dirty="0" smtClean="0"/>
              <a:t>, </a:t>
            </a:r>
            <a:r>
              <a:rPr lang="en-US" sz="2800" dirty="0" err="1" smtClean="0"/>
              <a:t>encyclopedist</a:t>
            </a:r>
            <a:r>
              <a:rPr lang="en-US" sz="2800" dirty="0" smtClean="0"/>
              <a:t>, art critic, writer.</a:t>
            </a:r>
          </a:p>
          <a:p>
            <a:endParaRPr lang="en-US" sz="1050" dirty="0" smtClean="0"/>
          </a:p>
          <a:p>
            <a:r>
              <a:rPr lang="en-US" dirty="0" smtClean="0"/>
              <a:t>• </a:t>
            </a:r>
            <a:r>
              <a:rPr lang="en-US" sz="2800" dirty="0" smtClean="0"/>
              <a:t>Initially contracted to translate Chamber’s </a:t>
            </a:r>
            <a:r>
              <a:rPr lang="en-US" sz="2800" i="1" dirty="0" err="1" smtClean="0"/>
              <a:t>Cylopedia</a:t>
            </a:r>
            <a:r>
              <a:rPr lang="en-US" sz="2800" i="1" dirty="0" smtClean="0"/>
              <a:t> </a:t>
            </a:r>
            <a:r>
              <a:rPr lang="en-US" sz="2800" dirty="0" smtClean="0"/>
              <a:t>from English to French.</a:t>
            </a:r>
          </a:p>
          <a:p>
            <a:endParaRPr lang="en-US" sz="1050" dirty="0" smtClean="0"/>
          </a:p>
          <a:p>
            <a:r>
              <a:rPr lang="en-US" dirty="0" smtClean="0"/>
              <a:t>• </a:t>
            </a:r>
            <a:r>
              <a:rPr lang="en-US" sz="2800" dirty="0" smtClean="0"/>
              <a:t>Convinced the publisher to expand the project to produce the first true </a:t>
            </a:r>
            <a:r>
              <a:rPr lang="en-US" sz="2800" b="1" i="1" dirty="0" err="1" smtClean="0"/>
              <a:t>Encylopédie</a:t>
            </a:r>
            <a:r>
              <a:rPr lang="en-US" sz="2800" b="1" dirty="0" smtClean="0"/>
              <a:t>, the masterpiece of the Enlightenment</a:t>
            </a:r>
            <a:endParaRPr lang="en-US"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flipV="1">
            <a:off x="304800" y="5557838"/>
            <a:ext cx="8534400" cy="915987"/>
          </a:xfrm>
          <a:prstGeom prst="rect">
            <a:avLst/>
          </a:prstGeom>
          <a:noFill/>
          <a:ln w="9525">
            <a:noFill/>
            <a:miter lim="800000"/>
            <a:headEnd/>
            <a:tailEnd/>
          </a:ln>
        </p:spPr>
        <p:txBody>
          <a:bodyPr anchor="ctr">
            <a:prstTxWarp prst="textNoShape">
              <a:avLst/>
            </a:prstTxWarp>
            <a:spAutoFit/>
          </a:bodyPr>
          <a:lstStyle/>
          <a:p>
            <a:pPr algn="ctr"/>
            <a:endParaRPr lang="en-US" sz="1800" b="1">
              <a:latin typeface="Arial" pitchFamily="26" charset="0"/>
            </a:endParaRPr>
          </a:p>
          <a:p>
            <a:pPr algn="ctr"/>
            <a:endParaRPr lang="en-US" sz="1800" b="1">
              <a:latin typeface="Arial" pitchFamily="26" charset="0"/>
            </a:endParaRPr>
          </a:p>
          <a:p>
            <a:pPr algn="ctr"/>
            <a:endParaRPr lang="en-US" sz="1800" b="1">
              <a:latin typeface="Arial" pitchFamily="26" charset="0"/>
            </a:endParaRPr>
          </a:p>
        </p:txBody>
      </p:sp>
      <p:sp>
        <p:nvSpPr>
          <p:cNvPr id="18435" name="Rectangle 6"/>
          <p:cNvSpPr>
            <a:spLocks noChangeArrowheads="1"/>
          </p:cNvSpPr>
          <p:nvPr/>
        </p:nvSpPr>
        <p:spPr bwMode="auto">
          <a:xfrm>
            <a:off x="228600" y="0"/>
            <a:ext cx="10134600" cy="976313"/>
          </a:xfrm>
          <a:prstGeom prst="rect">
            <a:avLst/>
          </a:prstGeom>
          <a:noFill/>
          <a:ln w="9525">
            <a:noFill/>
            <a:miter lim="800000"/>
            <a:headEnd/>
            <a:tailEnd/>
          </a:ln>
        </p:spPr>
        <p:txBody>
          <a:bodyPr>
            <a:prstTxWarp prst="textNoShape">
              <a:avLst/>
            </a:prstTxWarp>
            <a:spAutoFit/>
          </a:bodyPr>
          <a:lstStyle/>
          <a:p>
            <a:r>
              <a:rPr lang="en-US" sz="2000" b="1" dirty="0"/>
              <a:t>Paris: 1751-1780, 35 </a:t>
            </a:r>
            <a:r>
              <a:rPr lang="en-US" sz="2000" b="1" dirty="0" err="1"/>
              <a:t>vols</a:t>
            </a:r>
            <a:r>
              <a:rPr lang="en-US" sz="2000" b="1" dirty="0"/>
              <a:t>, in-folio.</a:t>
            </a:r>
            <a:r>
              <a:rPr lang="en-US" sz="2000" dirty="0"/>
              <a:t> </a:t>
            </a:r>
            <a:endParaRPr lang="en-US" sz="2000" b="1" dirty="0"/>
          </a:p>
          <a:p>
            <a:endParaRPr lang="en-US" sz="2000" dirty="0"/>
          </a:p>
          <a:p>
            <a:endParaRPr lang="en-US" sz="1800" b="1" dirty="0"/>
          </a:p>
        </p:txBody>
      </p:sp>
      <p:pic>
        <p:nvPicPr>
          <p:cNvPr id="18436" name="Picture 8" descr="ENC_1-NA5_600px"/>
          <p:cNvPicPr>
            <a:picLocks noChangeAspect="1" noChangeArrowheads="1"/>
          </p:cNvPicPr>
          <p:nvPr/>
        </p:nvPicPr>
        <p:blipFill>
          <a:blip r:embed="rId3"/>
          <a:srcRect r="2000"/>
          <a:stretch>
            <a:fillRect/>
          </a:stretch>
        </p:blipFill>
        <p:spPr bwMode="auto">
          <a:xfrm>
            <a:off x="4495800" y="457200"/>
            <a:ext cx="3989388" cy="6096000"/>
          </a:xfrm>
          <a:prstGeom prst="rect">
            <a:avLst/>
          </a:prstGeom>
          <a:noFill/>
          <a:ln w="9525">
            <a:solidFill>
              <a:srgbClr val="262626"/>
            </a:solidFill>
            <a:miter lim="800000"/>
            <a:headEnd/>
            <a:tailEnd/>
          </a:ln>
        </p:spPr>
      </p:pic>
      <p:pic>
        <p:nvPicPr>
          <p:cNvPr id="18437" name="Picture 9" descr="Encyclopedie_frontispice_full_473px"/>
          <p:cNvPicPr>
            <a:picLocks noChangeAspect="1" noChangeArrowheads="1"/>
          </p:cNvPicPr>
          <p:nvPr/>
        </p:nvPicPr>
        <p:blipFill>
          <a:blip r:embed="rId4"/>
          <a:srcRect/>
          <a:stretch>
            <a:fillRect/>
          </a:stretch>
        </p:blipFill>
        <p:spPr bwMode="auto">
          <a:xfrm>
            <a:off x="457200" y="457200"/>
            <a:ext cx="4086225" cy="6096000"/>
          </a:xfrm>
          <a:prstGeom prst="rect">
            <a:avLst/>
          </a:prstGeom>
          <a:noFill/>
          <a:ln w="9525">
            <a:solidFill>
              <a:srgbClr val="262626"/>
            </a:solid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386" name="Picture 2" descr="hvolume copy"/>
          <p:cNvPicPr>
            <a:picLocks noChangeAspect="1" noChangeArrowheads="1"/>
          </p:cNvPicPr>
          <p:nvPr/>
        </p:nvPicPr>
        <p:blipFill>
          <a:blip r:embed="rId3"/>
          <a:srcRect l="3317" t="2490" b="12038"/>
          <a:stretch>
            <a:fillRect/>
          </a:stretch>
        </p:blipFill>
        <p:spPr bwMode="auto">
          <a:xfrm>
            <a:off x="533400" y="827482"/>
            <a:ext cx="8077200" cy="5725718"/>
          </a:xfrm>
          <a:prstGeom prst="rect">
            <a:avLst/>
          </a:prstGeom>
          <a:noFill/>
          <a:ln w="9525">
            <a:solidFill>
              <a:srgbClr val="262626"/>
            </a:solidFill>
            <a:miter lim="800000"/>
            <a:headEnd/>
            <a:tailEnd/>
          </a:ln>
        </p:spPr>
      </p:pic>
      <p:sp>
        <p:nvSpPr>
          <p:cNvPr id="16387" name="TextBox 4"/>
          <p:cNvSpPr txBox="1">
            <a:spLocks noChangeArrowheads="1"/>
          </p:cNvSpPr>
          <p:nvPr/>
        </p:nvSpPr>
        <p:spPr bwMode="auto">
          <a:xfrm>
            <a:off x="228600" y="1"/>
            <a:ext cx="17321213" cy="1138773"/>
          </a:xfrm>
          <a:prstGeom prst="rect">
            <a:avLst/>
          </a:prstGeom>
          <a:noFill/>
          <a:ln w="9525">
            <a:noFill/>
            <a:miter lim="800000"/>
            <a:headEnd/>
            <a:tailEnd/>
          </a:ln>
        </p:spPr>
        <p:txBody>
          <a:bodyPr wrap="square">
            <a:prstTxWarp prst="textNoShape">
              <a:avLst/>
            </a:prstTxWarp>
            <a:spAutoFit/>
          </a:bodyPr>
          <a:lstStyle/>
          <a:p>
            <a:r>
              <a:rPr lang="en-US" sz="2400" b="1" dirty="0" smtClean="0">
                <a:latin typeface="Book Antiqua" pitchFamily="26" charset="0"/>
              </a:rPr>
              <a:t>        A </a:t>
            </a:r>
            <a:r>
              <a:rPr lang="en-US" sz="2400" b="1" dirty="0">
                <a:latin typeface="Book Antiqua" pitchFamily="26" charset="0"/>
              </a:rPr>
              <a:t>principal reference work for those who read French </a:t>
            </a:r>
            <a:endParaRPr lang="en-US" sz="2400" b="1" dirty="0" smtClean="0">
              <a:latin typeface="Book Antiqua" pitchFamily="26" charset="0"/>
            </a:endParaRPr>
          </a:p>
          <a:p>
            <a:r>
              <a:rPr lang="en-US" sz="2400" b="1" dirty="0" smtClean="0">
                <a:latin typeface="Book Antiqua" pitchFamily="26" charset="0"/>
              </a:rPr>
              <a:t>   at </a:t>
            </a:r>
            <a:r>
              <a:rPr lang="en-US" sz="2400" b="1" dirty="0">
                <a:latin typeface="Book Antiqua" pitchFamily="26" charset="0"/>
              </a:rPr>
              <a:t>a time when French was the cultural language of Europe.</a:t>
            </a:r>
          </a:p>
          <a:p>
            <a:endParaRPr lang="en-US" sz="2000" dirty="0"/>
          </a:p>
        </p:txBody>
      </p:sp>
      <p:sp>
        <p:nvSpPr>
          <p:cNvPr id="4" name="TextBox 3"/>
          <p:cNvSpPr txBox="1"/>
          <p:nvPr/>
        </p:nvSpPr>
        <p:spPr>
          <a:xfrm>
            <a:off x="228600" y="6119520"/>
            <a:ext cx="7794647" cy="830997"/>
          </a:xfrm>
          <a:prstGeom prst="rect">
            <a:avLst/>
          </a:prstGeom>
          <a:noFill/>
        </p:spPr>
        <p:txBody>
          <a:bodyPr wrap="square" rtlCol="0">
            <a:spAutoFit/>
          </a:bodyPr>
          <a:lstStyle/>
          <a:p>
            <a:r>
              <a:rPr lang="en-US" sz="2400" b="1" dirty="0" smtClean="0"/>
              <a:t>          </a:t>
            </a:r>
          </a:p>
          <a:p>
            <a:r>
              <a:rPr lang="en-US" sz="2400" b="1" dirty="0" smtClean="0"/>
              <a:t>                        Thomas Jefferson owned a  full set.</a:t>
            </a:r>
            <a:endParaRPr lang="en-US" sz="24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0" y="0"/>
            <a:ext cx="7620000" cy="579438"/>
          </a:xfrm>
          <a:prstGeom prst="rect">
            <a:avLst/>
          </a:prstGeom>
          <a:noFill/>
          <a:ln w="9525">
            <a:noFill/>
            <a:miter lim="800000"/>
            <a:headEnd/>
            <a:tailEnd/>
          </a:ln>
        </p:spPr>
        <p:txBody>
          <a:bodyPr>
            <a:prstTxWarp prst="textNoShape">
              <a:avLst/>
            </a:prstTxWarp>
            <a:spAutoFit/>
          </a:bodyPr>
          <a:lstStyle/>
          <a:p>
            <a:pPr algn="ctr"/>
            <a:r>
              <a:rPr lang="en-US" sz="3200" b="1" dirty="0">
                <a:latin typeface="Times New Roman" pitchFamily="26" charset="0"/>
                <a:ea typeface="Times New Roman" pitchFamily="26" charset="0"/>
                <a:cs typeface="Times New Roman" pitchFamily="26" charset="0"/>
              </a:rPr>
              <a:t>  The </a:t>
            </a:r>
            <a:r>
              <a:rPr lang="en-US" sz="3200" b="1" dirty="0" smtClean="0">
                <a:latin typeface="Times New Roman" pitchFamily="26" charset="0"/>
                <a:ea typeface="Times New Roman" pitchFamily="26" charset="0"/>
                <a:cs typeface="Times New Roman" pitchFamily="26" charset="0"/>
              </a:rPr>
              <a:t>Purposes </a:t>
            </a:r>
            <a:r>
              <a:rPr lang="en-US" sz="3200" b="1" dirty="0">
                <a:latin typeface="Times New Roman" pitchFamily="26" charset="0"/>
                <a:ea typeface="Times New Roman" pitchFamily="26" charset="0"/>
                <a:cs typeface="Times New Roman" pitchFamily="26" charset="0"/>
              </a:rPr>
              <a:t>of the </a:t>
            </a:r>
            <a:r>
              <a:rPr lang="en-US" sz="3200" b="1" i="1" dirty="0" err="1">
                <a:latin typeface="Times New Roman" pitchFamily="26" charset="0"/>
                <a:ea typeface="Times New Roman" pitchFamily="26" charset="0"/>
                <a:cs typeface="Times New Roman" pitchFamily="26" charset="0"/>
              </a:rPr>
              <a:t>Encyclopédie</a:t>
            </a:r>
            <a:r>
              <a:rPr lang="en-US" sz="3200" b="1" dirty="0">
                <a:latin typeface="Times New Roman" pitchFamily="26" charset="0"/>
                <a:ea typeface="Times New Roman" pitchFamily="26" charset="0"/>
                <a:cs typeface="Times New Roman" pitchFamily="26" charset="0"/>
              </a:rPr>
              <a:t>: </a:t>
            </a:r>
            <a:endParaRPr lang="en-US" sz="2800" b="1" dirty="0">
              <a:latin typeface="Times New Roman" pitchFamily="26" charset="0"/>
              <a:ea typeface="Times New Roman" pitchFamily="26" charset="0"/>
              <a:cs typeface="Times New Roman" pitchFamily="26" charset="0"/>
            </a:endParaRPr>
          </a:p>
        </p:txBody>
      </p:sp>
      <p:sp>
        <p:nvSpPr>
          <p:cNvPr id="8195" name="Rectangle 3"/>
          <p:cNvSpPr>
            <a:spLocks noChangeArrowheads="1"/>
          </p:cNvSpPr>
          <p:nvPr/>
        </p:nvSpPr>
        <p:spPr bwMode="auto">
          <a:xfrm>
            <a:off x="457200" y="990600"/>
            <a:ext cx="8686800" cy="5216525"/>
          </a:xfrm>
          <a:prstGeom prst="rect">
            <a:avLst/>
          </a:prstGeom>
          <a:noFill/>
          <a:ln w="9525">
            <a:noFill/>
            <a:miter lim="800000"/>
            <a:headEnd/>
            <a:tailEnd/>
          </a:ln>
        </p:spPr>
        <p:txBody>
          <a:bodyPr anchor="ctr">
            <a:prstTxWarp prst="textNoShape">
              <a:avLst/>
            </a:prstTxWarp>
            <a:spAutoFit/>
          </a:bodyPr>
          <a:lstStyle/>
          <a:p>
            <a:r>
              <a:rPr lang="en-US" sz="2800" b="1" dirty="0">
                <a:latin typeface="Times New Roman" pitchFamily="26" charset="0"/>
                <a:ea typeface="Times New Roman" pitchFamily="26" charset="0"/>
                <a:cs typeface="Times New Roman" pitchFamily="26" charset="0"/>
              </a:rPr>
              <a:t>• Change the common way of thinking.</a:t>
            </a:r>
          </a:p>
          <a:p>
            <a:endParaRPr lang="en-US" sz="2800" b="1" dirty="0">
              <a:latin typeface="Century Schoolbook" pitchFamily="26" charset="0"/>
              <a:ea typeface="Times New Roman" pitchFamily="26" charset="0"/>
              <a:cs typeface="Times New Roman" pitchFamily="26" charset="0"/>
            </a:endParaRPr>
          </a:p>
          <a:p>
            <a:r>
              <a:rPr lang="en-US" sz="2800" b="1" dirty="0" smtClean="0">
                <a:latin typeface="Century Schoolbook" pitchFamily="26" charset="0"/>
                <a:ea typeface="Times New Roman" pitchFamily="26" charset="0"/>
                <a:cs typeface="Times New Roman" pitchFamily="26" charset="0"/>
              </a:rPr>
              <a:t>•</a:t>
            </a:r>
            <a:r>
              <a:rPr lang="en-US" sz="2800" b="1" dirty="0" smtClean="0">
                <a:latin typeface="Times New Roman" pitchFamily="26" charset="0"/>
                <a:ea typeface="Times New Roman" pitchFamily="26" charset="0"/>
                <a:cs typeface="Times New Roman" pitchFamily="26" charset="0"/>
              </a:rPr>
              <a:t>Advance </a:t>
            </a:r>
            <a:r>
              <a:rPr lang="en-US" sz="2800" b="1" dirty="0">
                <a:latin typeface="Times New Roman" pitchFamily="26" charset="0"/>
                <a:ea typeface="Times New Roman" pitchFamily="26" charset="0"/>
                <a:cs typeface="Times New Roman" pitchFamily="26" charset="0"/>
              </a:rPr>
              <a:t>the</a:t>
            </a:r>
            <a:r>
              <a:rPr lang="en-US" sz="2800" b="1" dirty="0" smtClean="0">
                <a:latin typeface="Times New Roman" pitchFamily="26" charset="0"/>
                <a:ea typeface="Times New Roman" pitchFamily="26" charset="0"/>
                <a:cs typeface="Times New Roman" pitchFamily="26" charset="0"/>
              </a:rPr>
              <a:t> modern, </a:t>
            </a:r>
            <a:r>
              <a:rPr lang="en-US" sz="2800" b="1" dirty="0">
                <a:latin typeface="Times New Roman" pitchFamily="26" charset="0"/>
                <a:ea typeface="Times New Roman" pitchFamily="26" charset="0"/>
                <a:cs typeface="Times New Roman" pitchFamily="26" charset="0"/>
              </a:rPr>
              <a:t>rational, skeptical, secular </a:t>
            </a:r>
          </a:p>
          <a:p>
            <a:r>
              <a:rPr lang="en-US" sz="2800" b="1" dirty="0">
                <a:latin typeface="Times New Roman" pitchFamily="26" charset="0"/>
                <a:ea typeface="Times New Roman" pitchFamily="26" charset="0"/>
                <a:cs typeface="Times New Roman" pitchFamily="26" charset="0"/>
              </a:rPr>
              <a:t>   agenda of the Enlightenment. </a:t>
            </a:r>
            <a:endParaRPr lang="en-US" sz="2800" dirty="0">
              <a:latin typeface="Times New Roman" pitchFamily="26" charset="0"/>
              <a:ea typeface="Times New Roman" pitchFamily="26" charset="0"/>
              <a:cs typeface="Times New Roman" pitchFamily="26" charset="0"/>
            </a:endParaRPr>
          </a:p>
          <a:p>
            <a:endParaRPr lang="en-US" sz="2800" b="1" dirty="0">
              <a:latin typeface="Times New Roman" pitchFamily="26" charset="0"/>
              <a:ea typeface="Times New Roman" pitchFamily="26" charset="0"/>
              <a:cs typeface="Times New Roman" pitchFamily="26" charset="0"/>
            </a:endParaRPr>
          </a:p>
          <a:p>
            <a:r>
              <a:rPr lang="en-US" sz="2800" b="1" dirty="0">
                <a:latin typeface="Times New Roman" pitchFamily="26" charset="0"/>
                <a:ea typeface="Times New Roman" pitchFamily="26" charset="0"/>
                <a:cs typeface="Times New Roman" pitchFamily="26" charset="0"/>
              </a:rPr>
              <a:t>• Question </a:t>
            </a:r>
            <a:r>
              <a:rPr lang="en-US" sz="2800" b="1" u="sng" dirty="0">
                <a:latin typeface="Times New Roman" pitchFamily="26" charset="0"/>
                <a:ea typeface="Times New Roman" pitchFamily="26" charset="0"/>
                <a:cs typeface="Times New Roman" pitchFamily="26" charset="0"/>
              </a:rPr>
              <a:t>all</a:t>
            </a:r>
            <a:r>
              <a:rPr lang="en-US" sz="2800" b="1" dirty="0">
                <a:latin typeface="Times New Roman" pitchFamily="26" charset="0"/>
                <a:ea typeface="Times New Roman" pitchFamily="26" charset="0"/>
                <a:cs typeface="Times New Roman" pitchFamily="26" charset="0"/>
              </a:rPr>
              <a:t> authority.</a:t>
            </a:r>
          </a:p>
          <a:p>
            <a:endParaRPr lang="en-US" sz="2800" b="1" dirty="0">
              <a:latin typeface="Times New Roman" pitchFamily="26" charset="0"/>
              <a:ea typeface="Times New Roman" pitchFamily="26" charset="0"/>
              <a:cs typeface="Times New Roman" pitchFamily="26" charset="0"/>
            </a:endParaRPr>
          </a:p>
          <a:p>
            <a:r>
              <a:rPr lang="en-US" sz="2800" b="1" dirty="0">
                <a:latin typeface="Times New Roman" pitchFamily="26" charset="0"/>
                <a:ea typeface="Times New Roman" pitchFamily="26" charset="0"/>
                <a:cs typeface="Times New Roman" pitchFamily="26" charset="0"/>
              </a:rPr>
              <a:t>• Denounce abuses by the Roman Catholic Church </a:t>
            </a:r>
          </a:p>
          <a:p>
            <a:r>
              <a:rPr lang="en-US" sz="2800" b="1" dirty="0">
                <a:latin typeface="Times New Roman" pitchFamily="26" charset="0"/>
                <a:ea typeface="Times New Roman" pitchFamily="26" charset="0"/>
                <a:cs typeface="Times New Roman" pitchFamily="26" charset="0"/>
              </a:rPr>
              <a:t>   allied with the State. </a:t>
            </a:r>
            <a:endParaRPr lang="en-US" sz="2800" dirty="0">
              <a:latin typeface="Times New Roman" pitchFamily="26" charset="0"/>
              <a:ea typeface="Times New Roman" pitchFamily="26" charset="0"/>
              <a:cs typeface="Times New Roman" pitchFamily="26" charset="0"/>
            </a:endParaRPr>
          </a:p>
          <a:p>
            <a:pPr algn="ctr"/>
            <a:endParaRPr lang="en-US" sz="2800" b="1" dirty="0">
              <a:latin typeface="Times New Roman" pitchFamily="26" charset="0"/>
              <a:ea typeface="Times New Roman" pitchFamily="26" charset="0"/>
              <a:cs typeface="Times New Roman" pitchFamily="26" charset="0"/>
            </a:endParaRPr>
          </a:p>
          <a:p>
            <a:r>
              <a:rPr lang="en-US" sz="2800" b="1" dirty="0">
                <a:latin typeface="Times New Roman" pitchFamily="26" charset="0"/>
                <a:ea typeface="Times New Roman" pitchFamily="26" charset="0"/>
                <a:cs typeface="Times New Roman" pitchFamily="26" charset="0"/>
              </a:rPr>
              <a:t>• Ultimately successful due to size of commercial </a:t>
            </a:r>
          </a:p>
          <a:p>
            <a:r>
              <a:rPr lang="en-US" sz="2800" b="1" dirty="0">
                <a:latin typeface="Times New Roman" pitchFamily="26" charset="0"/>
                <a:ea typeface="Times New Roman" pitchFamily="26" charset="0"/>
                <a:cs typeface="Times New Roman" pitchFamily="26" charset="0"/>
              </a:rPr>
              <a:t>   enterprise: “too big to fail!!”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1000" fill="hold"/>
                                        <p:tgtEl>
                                          <p:spTgt spid="8195">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81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anim calcmode="lin" valueType="num">
                                      <p:cBhvr additive="base">
                                        <p:cTn id="13" dur="1000" fill="hold"/>
                                        <p:tgtEl>
                                          <p:spTgt spid="8195">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81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anim calcmode="lin" valueType="num">
                                      <p:cBhvr additive="base">
                                        <p:cTn id="19" dur="1000" fill="hold"/>
                                        <p:tgtEl>
                                          <p:spTgt spid="8195">
                                            <p:txEl>
                                              <p:pRg st="3" end="3"/>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81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195">
                                            <p:txEl>
                                              <p:pRg st="5" end="5"/>
                                            </p:txEl>
                                          </p:spTgt>
                                        </p:tgtEl>
                                        <p:attrNameLst>
                                          <p:attrName>style.visibility</p:attrName>
                                        </p:attrNameLst>
                                      </p:cBhvr>
                                      <p:to>
                                        <p:strVal val="visible"/>
                                      </p:to>
                                    </p:set>
                                    <p:anim calcmode="lin" valueType="num">
                                      <p:cBhvr additive="base">
                                        <p:cTn id="25" dur="1000" fill="hold"/>
                                        <p:tgtEl>
                                          <p:spTgt spid="8195">
                                            <p:txEl>
                                              <p:pRg st="5" end="5"/>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819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195">
                                            <p:txEl>
                                              <p:pRg st="7" end="7"/>
                                            </p:txEl>
                                          </p:spTgt>
                                        </p:tgtEl>
                                        <p:attrNameLst>
                                          <p:attrName>style.visibility</p:attrName>
                                        </p:attrNameLst>
                                      </p:cBhvr>
                                      <p:to>
                                        <p:strVal val="visible"/>
                                      </p:to>
                                    </p:set>
                                    <p:anim calcmode="lin" valueType="num">
                                      <p:cBhvr additive="base">
                                        <p:cTn id="31" dur="1000" fill="hold"/>
                                        <p:tgtEl>
                                          <p:spTgt spid="8195">
                                            <p:txEl>
                                              <p:pRg st="7" end="7"/>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819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195">
                                            <p:txEl>
                                              <p:pRg st="8" end="8"/>
                                            </p:txEl>
                                          </p:spTgt>
                                        </p:tgtEl>
                                        <p:attrNameLst>
                                          <p:attrName>style.visibility</p:attrName>
                                        </p:attrNameLst>
                                      </p:cBhvr>
                                      <p:to>
                                        <p:strVal val="visible"/>
                                      </p:to>
                                    </p:set>
                                    <p:anim calcmode="lin" valueType="num">
                                      <p:cBhvr additive="base">
                                        <p:cTn id="37" dur="1000" fill="hold"/>
                                        <p:tgtEl>
                                          <p:spTgt spid="8195">
                                            <p:txEl>
                                              <p:pRg st="8" end="8"/>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819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195">
                                            <p:txEl>
                                              <p:pRg st="10" end="10"/>
                                            </p:txEl>
                                          </p:spTgt>
                                        </p:tgtEl>
                                        <p:attrNameLst>
                                          <p:attrName>style.visibility</p:attrName>
                                        </p:attrNameLst>
                                      </p:cBhvr>
                                      <p:to>
                                        <p:strVal val="visible"/>
                                      </p:to>
                                    </p:set>
                                    <p:anim calcmode="lin" valueType="num">
                                      <p:cBhvr additive="base">
                                        <p:cTn id="43" dur="1000" fill="hold"/>
                                        <p:tgtEl>
                                          <p:spTgt spid="8195">
                                            <p:txEl>
                                              <p:pRg st="10" end="10"/>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8195">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8195">
                                            <p:txEl>
                                              <p:pRg st="11" end="11"/>
                                            </p:txEl>
                                          </p:spTgt>
                                        </p:tgtEl>
                                        <p:attrNameLst>
                                          <p:attrName>style.visibility</p:attrName>
                                        </p:attrNameLst>
                                      </p:cBhvr>
                                      <p:to>
                                        <p:strVal val="visible"/>
                                      </p:to>
                                    </p:set>
                                    <p:anim calcmode="lin" valueType="num">
                                      <p:cBhvr additive="base">
                                        <p:cTn id="49" dur="1000" fill="hold"/>
                                        <p:tgtEl>
                                          <p:spTgt spid="8195">
                                            <p:txEl>
                                              <p:pRg st="11" end="11"/>
                                            </p:txEl>
                                          </p:spTgt>
                                        </p:tgtEl>
                                        <p:attrNameLst>
                                          <p:attrName>ppt_x</p:attrName>
                                        </p:attrNameLst>
                                      </p:cBhvr>
                                      <p:tavLst>
                                        <p:tav tm="0">
                                          <p:val>
                                            <p:strVal val="0-#ppt_w/2"/>
                                          </p:val>
                                        </p:tav>
                                        <p:tav tm="100000">
                                          <p:val>
                                            <p:strVal val="#ppt_x"/>
                                          </p:val>
                                        </p:tav>
                                      </p:tavLst>
                                    </p:anim>
                                    <p:anim calcmode="lin" valueType="num">
                                      <p:cBhvr additive="base">
                                        <p:cTn id="50" dur="1000" fill="hold"/>
                                        <p:tgtEl>
                                          <p:spTgt spid="8195">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15692" y="1325128"/>
            <a:ext cx="8528308" cy="5532872"/>
          </a:xfrm>
        </p:spPr>
        <p:txBody>
          <a:bodyPr numCol="1" anchor="ctr">
            <a:normAutofit fontScale="90000"/>
          </a:bodyPr>
          <a:lstStyle/>
          <a:p>
            <a:pPr algn="l"/>
            <a:r>
              <a:rPr lang="en-US" sz="3556" b="1" dirty="0" smtClean="0"/>
              <a:t/>
            </a:r>
            <a:br>
              <a:rPr lang="en-US" sz="3556" b="1" dirty="0" smtClean="0"/>
            </a:br>
            <a:r>
              <a:rPr lang="en-US" sz="3556" b="1" dirty="0"/>
              <a:t> </a:t>
            </a:r>
            <a:r>
              <a:rPr lang="en-US" sz="3556" b="1" dirty="0" smtClean="0"/>
              <a:t/>
            </a:r>
            <a:br>
              <a:rPr lang="en-US" sz="3556" b="1" dirty="0" smtClean="0"/>
            </a:br>
            <a:r>
              <a:rPr lang="en-US" sz="3556" b="1" dirty="0" smtClean="0"/>
              <a:t>              Enlightenment Questions:</a:t>
            </a:r>
            <a:br>
              <a:rPr lang="en-US" sz="3556" b="1" dirty="0" smtClean="0"/>
            </a:br>
            <a:r>
              <a:rPr lang="en-US" sz="3556" b="1" dirty="0" smtClean="0"/>
              <a:t/>
            </a:r>
            <a:br>
              <a:rPr lang="en-US" sz="3556" b="1" dirty="0" smtClean="0"/>
            </a:br>
            <a:r>
              <a:rPr lang="en-US" sz="3556" b="1" dirty="0" smtClean="0"/>
              <a:t>1</a:t>
            </a:r>
            <a:r>
              <a:rPr lang="en-US" sz="3556" b="1" dirty="0"/>
              <a:t>.</a:t>
            </a:r>
            <a:r>
              <a:rPr lang="en-US" sz="3556" b="1" dirty="0" smtClean="0"/>
              <a:t> What were the main concepts?</a:t>
            </a:r>
            <a:br>
              <a:rPr lang="en-US" sz="3556" b="1" dirty="0" smtClean="0"/>
            </a:br>
            <a:r>
              <a:rPr lang="en-US" sz="3556" b="1" dirty="0" smtClean="0"/>
              <a:t> </a:t>
            </a:r>
            <a:br>
              <a:rPr lang="en-US" sz="3556" b="1" dirty="0" smtClean="0"/>
            </a:br>
            <a:r>
              <a:rPr lang="en-US" sz="3556" b="1" dirty="0" smtClean="0"/>
              <a:t>2. When did it take place? </a:t>
            </a:r>
            <a:br>
              <a:rPr lang="en-US" sz="3556" b="1" dirty="0" smtClean="0"/>
            </a:br>
            <a:r>
              <a:rPr lang="en-US" sz="3556" b="1" dirty="0" smtClean="0"/>
              <a:t/>
            </a:r>
            <a:br>
              <a:rPr lang="en-US" sz="3556" b="1" dirty="0" smtClean="0"/>
            </a:br>
            <a:r>
              <a:rPr lang="en-US" sz="3556" b="1" dirty="0" smtClean="0"/>
              <a:t>3. Which principal countries were involved?</a:t>
            </a:r>
            <a:br>
              <a:rPr lang="en-US" sz="3556" b="1" dirty="0" smtClean="0"/>
            </a:br>
            <a:r>
              <a:rPr lang="en-US" sz="3556" b="1" dirty="0" smtClean="0"/>
              <a:t> </a:t>
            </a:r>
            <a:br>
              <a:rPr lang="en-US" sz="3556" b="1" dirty="0" smtClean="0"/>
            </a:br>
            <a:r>
              <a:rPr lang="en-US" sz="3556" b="1" dirty="0" smtClean="0"/>
              <a:t>4. Who were the main intellectuals? </a:t>
            </a:r>
            <a:br>
              <a:rPr lang="en-US" sz="3556" b="1" dirty="0" smtClean="0"/>
            </a:br>
            <a:r>
              <a:rPr lang="en-US" sz="3556" b="1" dirty="0" smtClean="0"/>
              <a:t/>
            </a:r>
            <a:br>
              <a:rPr lang="en-US" sz="3556" b="1" dirty="0" smtClean="0"/>
            </a:br>
            <a:r>
              <a:rPr lang="en-US" sz="3556" b="1" dirty="0" smtClean="0"/>
              <a:t>5. What were their influential published works? </a:t>
            </a:r>
            <a:br>
              <a:rPr lang="en-US" sz="3556" b="1" dirty="0" smtClean="0"/>
            </a:br>
            <a:r>
              <a:rPr lang="en-US" sz="3556" b="1" dirty="0" smtClean="0"/>
              <a:t>     	 </a:t>
            </a:r>
            <a:br>
              <a:rPr lang="en-US" sz="3556" b="1" dirty="0" smtClean="0"/>
            </a:br>
            <a:r>
              <a:rPr lang="en-US" sz="3556" b="1" dirty="0" smtClean="0"/>
              <a:t>6. Does the Enlightenment still matter today? </a:t>
            </a:r>
            <a:br>
              <a:rPr lang="en-US" sz="3556" b="1" dirty="0" smtClean="0"/>
            </a:br>
            <a:r>
              <a:rPr lang="en-US" sz="3556" b="1" dirty="0" smtClean="0"/>
              <a:t/>
            </a:r>
            <a:br>
              <a:rPr lang="en-US" sz="3556" b="1" dirty="0" smtClean="0"/>
            </a:br>
            <a:r>
              <a:rPr lang="en-US" sz="3556" b="1" dirty="0" smtClean="0"/>
              <a:t/>
            </a:r>
            <a:br>
              <a:rPr lang="en-US" sz="3556" b="1" dirty="0" smtClean="0"/>
            </a:br>
            <a:r>
              <a:rPr lang="en-US" sz="3556" b="1" dirty="0" smtClean="0"/>
              <a:t/>
            </a:r>
            <a:br>
              <a:rPr lang="en-US" sz="3556" b="1"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5"/>
          <p:cNvSpPr>
            <a:spLocks noGrp="1" noChangeArrowheads="1"/>
          </p:cNvSpPr>
          <p:nvPr>
            <p:ph type="title" idx="4294967295"/>
          </p:nvPr>
        </p:nvSpPr>
        <p:spPr>
          <a:xfrm>
            <a:off x="9982200" y="0"/>
            <a:ext cx="4800600" cy="1295400"/>
          </a:xfrm>
        </p:spPr>
        <p:txBody>
          <a:bodyPr/>
          <a:lstStyle/>
          <a:p>
            <a:endParaRPr lang="en-US">
              <a:ea typeface="ＭＳ Ｐゴシック" pitchFamily="26" charset="-128"/>
              <a:cs typeface="ＭＳ Ｐゴシック" pitchFamily="26" charset="-128"/>
            </a:endParaRPr>
          </a:p>
        </p:txBody>
      </p:sp>
      <p:sp>
        <p:nvSpPr>
          <p:cNvPr id="48131" name="Rectangle 7"/>
          <p:cNvSpPr>
            <a:spLocks noGrp="1" noChangeArrowheads="1"/>
          </p:cNvSpPr>
          <p:nvPr>
            <p:ph type="body" sz="half" idx="4294967295"/>
          </p:nvPr>
        </p:nvSpPr>
        <p:spPr>
          <a:xfrm>
            <a:off x="4953000" y="304800"/>
            <a:ext cx="4647959" cy="5897563"/>
          </a:xfrm>
        </p:spPr>
        <p:txBody>
          <a:bodyPr>
            <a:normAutofit lnSpcReduction="10000"/>
          </a:bodyPr>
          <a:lstStyle/>
          <a:p>
            <a:pPr>
              <a:lnSpc>
                <a:spcPct val="80000"/>
              </a:lnSpc>
              <a:buFontTx/>
              <a:buNone/>
            </a:pPr>
            <a:r>
              <a:rPr lang="en-US" sz="4000" dirty="0">
                <a:ea typeface="ＭＳ Ｐゴシック" pitchFamily="26" charset="-128"/>
                <a:cs typeface="ＭＳ Ｐゴシック" pitchFamily="26" charset="-128"/>
              </a:rPr>
              <a:t>Taxonomy </a:t>
            </a:r>
            <a:endParaRPr lang="en-US" sz="4000" dirty="0" smtClean="0">
              <a:ea typeface="ＭＳ Ｐゴシック" pitchFamily="26" charset="-128"/>
              <a:cs typeface="ＭＳ Ｐゴシック" pitchFamily="26" charset="-128"/>
            </a:endParaRPr>
          </a:p>
          <a:p>
            <a:pPr>
              <a:lnSpc>
                <a:spcPct val="80000"/>
              </a:lnSpc>
              <a:buFontTx/>
              <a:buNone/>
            </a:pPr>
            <a:r>
              <a:rPr lang="en-US" sz="4000" dirty="0" smtClean="0">
                <a:ea typeface="ＭＳ Ｐゴシック" pitchFamily="26" charset="-128"/>
                <a:cs typeface="ＭＳ Ｐゴシック" pitchFamily="26" charset="-128"/>
              </a:rPr>
              <a:t>Of Human</a:t>
            </a:r>
            <a:endParaRPr lang="en-US" sz="4000" dirty="0">
              <a:ea typeface="ＭＳ Ｐゴシック" pitchFamily="26" charset="-128"/>
              <a:cs typeface="ＭＳ Ｐゴシック" pitchFamily="26" charset="-128"/>
            </a:endParaRPr>
          </a:p>
          <a:p>
            <a:pPr>
              <a:lnSpc>
                <a:spcPct val="80000"/>
              </a:lnSpc>
              <a:buFontTx/>
              <a:buNone/>
            </a:pPr>
            <a:r>
              <a:rPr lang="en-US" sz="4000" dirty="0" smtClean="0">
                <a:ea typeface="ＭＳ Ｐゴシック" pitchFamily="26" charset="-128"/>
                <a:cs typeface="ＭＳ Ｐゴシック" pitchFamily="26" charset="-128"/>
              </a:rPr>
              <a:t>Knowledge inserted in the</a:t>
            </a:r>
          </a:p>
          <a:p>
            <a:pPr>
              <a:lnSpc>
                <a:spcPct val="80000"/>
              </a:lnSpc>
              <a:buFontTx/>
              <a:buNone/>
            </a:pPr>
            <a:r>
              <a:rPr lang="en-US" sz="4000" i="1" dirty="0" err="1" smtClean="0">
                <a:ea typeface="ＭＳ Ｐゴシック" pitchFamily="26" charset="-128"/>
                <a:cs typeface="ＭＳ Ｐゴシック" pitchFamily="26" charset="-128"/>
              </a:rPr>
              <a:t>Encyclopédie</a:t>
            </a:r>
            <a:endParaRPr lang="en-US" sz="4000" i="1" dirty="0" smtClean="0">
              <a:ea typeface="ＭＳ Ｐゴシック" pitchFamily="26" charset="-128"/>
              <a:cs typeface="ＭＳ Ｐゴシック" pitchFamily="26" charset="-128"/>
            </a:endParaRPr>
          </a:p>
          <a:p>
            <a:pPr>
              <a:lnSpc>
                <a:spcPct val="80000"/>
              </a:lnSpc>
              <a:buFontTx/>
              <a:buNone/>
            </a:pPr>
            <a:endParaRPr lang="en-US" sz="4000" dirty="0">
              <a:ea typeface="ＭＳ Ｐゴシック" pitchFamily="26" charset="-128"/>
              <a:cs typeface="ＭＳ Ｐゴシック" pitchFamily="26" charset="-128"/>
            </a:endParaRPr>
          </a:p>
          <a:p>
            <a:pPr>
              <a:lnSpc>
                <a:spcPct val="80000"/>
              </a:lnSpc>
              <a:buFontTx/>
              <a:buNone/>
            </a:pPr>
            <a:r>
              <a:rPr lang="en-US" sz="4000" dirty="0">
                <a:ea typeface="ＭＳ Ｐゴシック" pitchFamily="26" charset="-128"/>
                <a:cs typeface="ＭＳ Ｐゴシック" pitchFamily="26" charset="-128"/>
              </a:rPr>
              <a:t>Knowledge </a:t>
            </a:r>
          </a:p>
          <a:p>
            <a:pPr>
              <a:lnSpc>
                <a:spcPct val="80000"/>
              </a:lnSpc>
              <a:buFontTx/>
              <a:buNone/>
            </a:pPr>
            <a:r>
              <a:rPr lang="en-US" sz="4000" dirty="0">
                <a:ea typeface="ＭＳ Ｐゴシック" pitchFamily="26" charset="-128"/>
                <a:cs typeface="ＭＳ Ｐゴシック" pitchFamily="26" charset="-128"/>
              </a:rPr>
              <a:t>of God is</a:t>
            </a:r>
          </a:p>
          <a:p>
            <a:pPr>
              <a:lnSpc>
                <a:spcPct val="80000"/>
              </a:lnSpc>
              <a:buFontTx/>
              <a:buNone/>
            </a:pPr>
            <a:r>
              <a:rPr lang="en-US" sz="4000" dirty="0">
                <a:ea typeface="ＭＳ Ｐゴシック" pitchFamily="26" charset="-128"/>
                <a:cs typeface="ＭＳ Ｐゴシック" pitchFamily="26" charset="-128"/>
              </a:rPr>
              <a:t>located near</a:t>
            </a:r>
          </a:p>
          <a:p>
            <a:pPr>
              <a:lnSpc>
                <a:spcPct val="80000"/>
              </a:lnSpc>
              <a:buFontTx/>
              <a:buNone/>
            </a:pPr>
            <a:r>
              <a:rPr lang="en-US" sz="4000" dirty="0">
                <a:ea typeface="ＭＳ Ｐゴシック" pitchFamily="26" charset="-128"/>
                <a:cs typeface="ＭＳ Ｐゴシック" pitchFamily="26" charset="-128"/>
              </a:rPr>
              <a:t>“Black Magic.”</a:t>
            </a:r>
          </a:p>
        </p:txBody>
      </p:sp>
      <p:pic>
        <p:nvPicPr>
          <p:cNvPr id="48132" name="Picture 4"/>
          <p:cNvPicPr>
            <a:picLocks noChangeAspect="1"/>
          </p:cNvPicPr>
          <p:nvPr/>
        </p:nvPicPr>
        <p:blipFill>
          <a:blip r:embed="rId3"/>
          <a:srcRect l="9592" t="3818" r="43529" b="3827"/>
          <a:stretch>
            <a:fillRect/>
          </a:stretch>
        </p:blipFill>
        <p:spPr bwMode="auto">
          <a:xfrm>
            <a:off x="304800" y="152400"/>
            <a:ext cx="4648200" cy="655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3554" name="Picture 2"/>
          <p:cNvPicPr>
            <a:picLocks noChangeAspect="1"/>
          </p:cNvPicPr>
          <p:nvPr/>
        </p:nvPicPr>
        <p:blipFill>
          <a:blip r:embed="rId3"/>
          <a:srcRect l="40128" t="49682" r="17206" b="22908"/>
          <a:stretch>
            <a:fillRect/>
          </a:stretch>
        </p:blipFill>
        <p:spPr bwMode="auto">
          <a:xfrm>
            <a:off x="304800" y="3124200"/>
            <a:ext cx="3962400" cy="3200400"/>
          </a:xfrm>
          <a:prstGeom prst="rect">
            <a:avLst/>
          </a:prstGeom>
          <a:noFill/>
          <a:ln w="9525">
            <a:solidFill>
              <a:schemeClr val="tx1">
                <a:lumMod val="85000"/>
                <a:lumOff val="15000"/>
              </a:schemeClr>
            </a:solidFill>
            <a:miter lim="800000"/>
            <a:headEnd/>
            <a:tailEnd/>
          </a:ln>
        </p:spPr>
      </p:pic>
      <p:pic>
        <p:nvPicPr>
          <p:cNvPr id="23555" name="Picture 4"/>
          <p:cNvPicPr>
            <a:picLocks noChangeAspect="1"/>
          </p:cNvPicPr>
          <p:nvPr/>
        </p:nvPicPr>
        <p:blipFill>
          <a:blip r:embed="rId4"/>
          <a:srcRect/>
          <a:stretch>
            <a:fillRect/>
          </a:stretch>
        </p:blipFill>
        <p:spPr bwMode="auto">
          <a:xfrm>
            <a:off x="4572000" y="381000"/>
            <a:ext cx="4281488" cy="6248400"/>
          </a:xfrm>
          <a:prstGeom prst="rect">
            <a:avLst/>
          </a:prstGeom>
          <a:noFill/>
          <a:ln w="9525">
            <a:solidFill>
              <a:schemeClr val="tx1">
                <a:lumMod val="85000"/>
                <a:lumOff val="15000"/>
              </a:schemeClr>
            </a:solidFill>
            <a:miter lim="800000"/>
            <a:headEnd/>
            <a:tailEnd/>
          </a:ln>
        </p:spPr>
      </p:pic>
      <p:sp>
        <p:nvSpPr>
          <p:cNvPr id="39940" name="TextBox 3"/>
          <p:cNvSpPr txBox="1">
            <a:spLocks noChangeArrowheads="1"/>
          </p:cNvSpPr>
          <p:nvPr/>
        </p:nvSpPr>
        <p:spPr bwMode="auto">
          <a:xfrm>
            <a:off x="228600" y="914400"/>
            <a:ext cx="3860800" cy="1554163"/>
          </a:xfrm>
          <a:prstGeom prst="rect">
            <a:avLst/>
          </a:prstGeom>
          <a:noFill/>
          <a:ln w="9525">
            <a:noFill/>
            <a:miter lim="800000"/>
            <a:headEnd/>
            <a:tailEnd/>
          </a:ln>
        </p:spPr>
        <p:txBody>
          <a:bodyPr wrap="none">
            <a:prstTxWarp prst="textNoShape">
              <a:avLst/>
            </a:prstTxWarp>
            <a:spAutoFit/>
          </a:bodyPr>
          <a:lstStyle/>
          <a:p>
            <a:r>
              <a:rPr lang="en-US" sz="3200"/>
              <a:t>CSU Fresno</a:t>
            </a:r>
          </a:p>
          <a:p>
            <a:r>
              <a:rPr lang="en-US" sz="3200"/>
              <a:t>Madden Library</a:t>
            </a:r>
          </a:p>
          <a:p>
            <a:r>
              <a:rPr lang="en-US" sz="3200"/>
              <a:t>Special Collections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TextBox 1"/>
          <p:cNvSpPr txBox="1">
            <a:spLocks noChangeArrowheads="1"/>
          </p:cNvSpPr>
          <p:nvPr/>
        </p:nvSpPr>
        <p:spPr bwMode="auto">
          <a:xfrm>
            <a:off x="307846" y="0"/>
            <a:ext cx="11030079" cy="1077218"/>
          </a:xfrm>
          <a:prstGeom prst="rect">
            <a:avLst/>
          </a:prstGeom>
          <a:noFill/>
          <a:ln w="9525">
            <a:noFill/>
            <a:miter lim="800000"/>
            <a:headEnd/>
            <a:tailEnd/>
          </a:ln>
        </p:spPr>
        <p:txBody>
          <a:bodyPr wrap="square">
            <a:prstTxWarp prst="textNoShape">
              <a:avLst/>
            </a:prstTxWarp>
            <a:spAutoFit/>
          </a:bodyPr>
          <a:lstStyle/>
          <a:p>
            <a:r>
              <a:rPr lang="en-US" sz="3200" b="1" dirty="0"/>
              <a:t>Fresno State’s</a:t>
            </a:r>
            <a:r>
              <a:rPr lang="en-US" sz="3200" b="1" dirty="0" smtClean="0"/>
              <a:t> Complete Set </a:t>
            </a:r>
            <a:r>
              <a:rPr lang="en-US" sz="3200" b="1" dirty="0"/>
              <a:t>of</a:t>
            </a:r>
          </a:p>
          <a:p>
            <a:r>
              <a:rPr lang="en-US" sz="3200" b="1" i="1" u="sng" dirty="0" err="1"/>
              <a:t>Encyclopédie</a:t>
            </a:r>
            <a:r>
              <a:rPr lang="en-US" sz="3200" b="1" i="1" u="sng" dirty="0"/>
              <a:t> + </a:t>
            </a:r>
            <a:r>
              <a:rPr lang="en-US" sz="3200" b="1" i="1" u="sng" dirty="0" err="1"/>
              <a:t>Supplément</a:t>
            </a:r>
            <a:r>
              <a:rPr lang="en-US" sz="3200" b="1" i="1" u="sng" dirty="0"/>
              <a:t> + </a:t>
            </a:r>
            <a:r>
              <a:rPr lang="en-US" sz="3200" b="1" i="1" u="sng" dirty="0" smtClean="0"/>
              <a:t>Tables</a:t>
            </a:r>
            <a:r>
              <a:rPr lang="en-US" sz="3200" b="1" i="1" dirty="0" smtClean="0"/>
              <a:t>  was </a:t>
            </a:r>
            <a:r>
              <a:rPr lang="en-US" sz="3200" b="1" dirty="0" smtClean="0"/>
              <a:t>owned by</a:t>
            </a:r>
            <a:endParaRPr lang="en-US" sz="3200" b="1" dirty="0"/>
          </a:p>
        </p:txBody>
      </p:sp>
      <p:sp>
        <p:nvSpPr>
          <p:cNvPr id="41987" name="TextBox 2"/>
          <p:cNvSpPr txBox="1">
            <a:spLocks noChangeArrowheads="1"/>
          </p:cNvSpPr>
          <p:nvPr/>
        </p:nvSpPr>
        <p:spPr bwMode="auto">
          <a:xfrm>
            <a:off x="307846" y="1447800"/>
            <a:ext cx="8074154" cy="4593566"/>
          </a:xfrm>
          <a:prstGeom prst="rect">
            <a:avLst/>
          </a:prstGeom>
          <a:noFill/>
          <a:ln w="9525">
            <a:noFill/>
            <a:miter lim="800000"/>
            <a:headEnd/>
            <a:tailEnd/>
          </a:ln>
        </p:spPr>
        <p:txBody>
          <a:bodyPr wrap="square">
            <a:prstTxWarp prst="textNoShape">
              <a:avLst/>
            </a:prstTxWarp>
            <a:spAutoFit/>
          </a:bodyPr>
          <a:lstStyle/>
          <a:p>
            <a:r>
              <a:rPr lang="en-US" sz="3200" b="1" dirty="0"/>
              <a:t>William Curtis </a:t>
            </a:r>
            <a:r>
              <a:rPr lang="en-US" sz="2800" b="1" dirty="0"/>
              <a:t>(1752-1829), </a:t>
            </a:r>
            <a:r>
              <a:rPr lang="en-US" sz="2800" b="1" dirty="0" smtClean="0"/>
              <a:t>baronet.</a:t>
            </a:r>
          </a:p>
          <a:p>
            <a:endParaRPr lang="en-US" b="1" dirty="0"/>
          </a:p>
          <a:p>
            <a:r>
              <a:rPr lang="en-US" sz="2000" b="1" dirty="0"/>
              <a:t>His name plate is inside each of 35 vols.</a:t>
            </a:r>
          </a:p>
          <a:p>
            <a:endParaRPr lang="en-US" sz="2000" b="1" dirty="0"/>
          </a:p>
          <a:p>
            <a:r>
              <a:rPr lang="en-US" sz="2800" b="1" dirty="0"/>
              <a:t>MP for London </a:t>
            </a:r>
            <a:r>
              <a:rPr lang="en-US" sz="2000" b="1" dirty="0"/>
              <a:t>28 years (1790-1818</a:t>
            </a:r>
            <a:r>
              <a:rPr lang="en-US" sz="2000" b="1" dirty="0" smtClean="0"/>
              <a:t>).</a:t>
            </a:r>
          </a:p>
          <a:p>
            <a:endParaRPr lang="en-US" sz="2000" b="1" dirty="0"/>
          </a:p>
          <a:p>
            <a:r>
              <a:rPr lang="en-US" sz="2800" b="1" dirty="0"/>
              <a:t>Lord Mayor </a:t>
            </a:r>
            <a:r>
              <a:rPr lang="en-US" sz="2000" b="1" dirty="0"/>
              <a:t>(1795-1796</a:t>
            </a:r>
            <a:r>
              <a:rPr lang="en-US" sz="2000" b="1" dirty="0" smtClean="0"/>
              <a:t>).</a:t>
            </a:r>
          </a:p>
          <a:p>
            <a:endParaRPr lang="en-US" sz="2000" b="1" dirty="0"/>
          </a:p>
          <a:p>
            <a:r>
              <a:rPr lang="en-US" sz="2000" b="1" dirty="0"/>
              <a:t>Sea Biscuit Manufacturer and </a:t>
            </a:r>
            <a:r>
              <a:rPr lang="en-US" sz="2000" b="1" dirty="0" smtClean="0"/>
              <a:t>Banker.</a:t>
            </a:r>
          </a:p>
          <a:p>
            <a:endParaRPr lang="en-US" sz="2000" b="1" dirty="0"/>
          </a:p>
          <a:p>
            <a:r>
              <a:rPr lang="en-US" sz="2800" b="1" dirty="0"/>
              <a:t>First to Define “3 R’s” as: </a:t>
            </a:r>
          </a:p>
          <a:p>
            <a:endParaRPr lang="en-US" sz="1050" b="1" dirty="0"/>
          </a:p>
          <a:p>
            <a:r>
              <a:rPr lang="en-US" sz="2800" b="1" dirty="0"/>
              <a:t>        Reading, ‘</a:t>
            </a:r>
            <a:r>
              <a:rPr lang="en-US" sz="2800" b="1" dirty="0" err="1"/>
              <a:t>Riting</a:t>
            </a:r>
            <a:r>
              <a:rPr lang="en-US" sz="2800" b="1" dirty="0"/>
              <a:t>, ‘</a:t>
            </a:r>
            <a:r>
              <a:rPr lang="en-US" sz="2800" b="1" dirty="0" err="1" smtClean="0"/>
              <a:t>Rithmetic</a:t>
            </a:r>
            <a:r>
              <a:rPr lang="en-US" sz="2800" b="1" dirty="0" smtClean="0"/>
              <a:t>!   </a:t>
            </a:r>
            <a:endParaRPr lang="en-US" sz="2800" b="1" dirty="0"/>
          </a:p>
        </p:txBody>
      </p:sp>
      <p:pic>
        <p:nvPicPr>
          <p:cNvPr id="41988" name="Picture 4"/>
          <p:cNvPicPr>
            <a:picLocks noChangeAspect="1" noChangeArrowheads="1"/>
          </p:cNvPicPr>
          <p:nvPr/>
        </p:nvPicPr>
        <p:blipFill>
          <a:blip r:embed="rId3"/>
          <a:srcRect/>
          <a:stretch>
            <a:fillRect/>
          </a:stretch>
        </p:blipFill>
        <p:spPr bwMode="auto">
          <a:xfrm>
            <a:off x="5580743" y="2246086"/>
            <a:ext cx="3248025" cy="4489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6258" name="Picture 4" descr="enc_logo.png"/>
          <p:cNvPicPr>
            <a:picLocks noChangeAspect="1"/>
          </p:cNvPicPr>
          <p:nvPr/>
        </p:nvPicPr>
        <p:blipFill>
          <a:blip r:embed="rId2"/>
          <a:srcRect/>
          <a:stretch>
            <a:fillRect/>
          </a:stretch>
        </p:blipFill>
        <p:spPr bwMode="auto">
          <a:xfrm>
            <a:off x="762000" y="304800"/>
            <a:ext cx="7315200" cy="3505200"/>
          </a:xfrm>
          <a:prstGeom prst="rect">
            <a:avLst/>
          </a:prstGeom>
          <a:noFill/>
          <a:ln w="9525">
            <a:noFill/>
            <a:miter lim="800000"/>
            <a:headEnd/>
            <a:tailEnd/>
          </a:ln>
        </p:spPr>
      </p:pic>
      <p:sp>
        <p:nvSpPr>
          <p:cNvPr id="96259" name="TextBox 5"/>
          <p:cNvSpPr txBox="1">
            <a:spLocks noChangeArrowheads="1"/>
          </p:cNvSpPr>
          <p:nvPr/>
        </p:nvSpPr>
        <p:spPr bwMode="auto">
          <a:xfrm>
            <a:off x="685800" y="4114800"/>
            <a:ext cx="7848600" cy="2677656"/>
          </a:xfrm>
          <a:prstGeom prst="rect">
            <a:avLst/>
          </a:prstGeom>
          <a:noFill/>
          <a:ln w="9525">
            <a:noFill/>
            <a:miter lim="800000"/>
            <a:headEnd/>
            <a:tailEnd/>
          </a:ln>
        </p:spPr>
        <p:txBody>
          <a:bodyPr>
            <a:prstTxWarp prst="textNoShape">
              <a:avLst/>
            </a:prstTxWarp>
            <a:spAutoFit/>
          </a:bodyPr>
          <a:lstStyle/>
          <a:p>
            <a:r>
              <a:rPr lang="en-US" sz="2800" dirty="0"/>
              <a:t>ARTFL: American and French Research</a:t>
            </a:r>
          </a:p>
          <a:p>
            <a:r>
              <a:rPr lang="en-US" sz="2800" dirty="0"/>
              <a:t>on the </a:t>
            </a:r>
            <a:r>
              <a:rPr lang="en-US" sz="2800" dirty="0" smtClean="0"/>
              <a:t>Treasures </a:t>
            </a:r>
            <a:r>
              <a:rPr lang="en-US" sz="2800" dirty="0"/>
              <a:t>of the French Language         	</a:t>
            </a:r>
          </a:p>
          <a:p>
            <a:endParaRPr lang="en-US" sz="2800" dirty="0"/>
          </a:p>
          <a:p>
            <a:r>
              <a:rPr lang="en-US" sz="2800" dirty="0"/>
              <a:t>University of Chicago+ CNRS: </a:t>
            </a:r>
            <a:r>
              <a:rPr lang="en-US" sz="2800" i="1" dirty="0" err="1"/>
              <a:t>Conseil</a:t>
            </a:r>
            <a:r>
              <a:rPr lang="en-US" sz="2800" i="1" dirty="0"/>
              <a:t> National de </a:t>
            </a:r>
            <a:r>
              <a:rPr lang="en-US" sz="2800" i="1" dirty="0" err="1"/>
              <a:t>Recherche</a:t>
            </a:r>
            <a:r>
              <a:rPr lang="en-US" sz="2800" i="1" dirty="0"/>
              <a:t> </a:t>
            </a:r>
            <a:r>
              <a:rPr lang="en-US" sz="2800" i="1" dirty="0" err="1"/>
              <a:t>Scientifique</a:t>
            </a:r>
            <a:endParaRPr lang="en-US" sz="2800" i="1" dirty="0"/>
          </a:p>
          <a:p>
            <a:endParaRPr lang="en-US" sz="2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57706" y="331282"/>
            <a:ext cx="9507697" cy="523220"/>
          </a:xfrm>
          <a:prstGeom prst="rect">
            <a:avLst/>
          </a:prstGeom>
          <a:noFill/>
        </p:spPr>
        <p:txBody>
          <a:bodyPr wrap="square" rtlCol="0">
            <a:spAutoFit/>
          </a:bodyPr>
          <a:lstStyle/>
          <a:p>
            <a:r>
              <a:rPr lang="en-US" sz="2800" dirty="0" smtClean="0"/>
              <a:t>Learn More About the </a:t>
            </a:r>
            <a:r>
              <a:rPr lang="en-US" sz="2800" i="1" dirty="0" err="1" smtClean="0"/>
              <a:t>Encyclopédie</a:t>
            </a:r>
            <a:r>
              <a:rPr lang="en-US" sz="2800" dirty="0" smtClean="0"/>
              <a:t> of Diderot &amp; </a:t>
            </a:r>
            <a:r>
              <a:rPr lang="en-US" sz="2800" dirty="0" err="1" smtClean="0"/>
              <a:t>Jaucourt</a:t>
            </a:r>
            <a:r>
              <a:rPr lang="en-US" sz="2800" dirty="0" smtClean="0"/>
              <a:t>!</a:t>
            </a:r>
            <a:endParaRPr lang="en-US" sz="2800" dirty="0"/>
          </a:p>
        </p:txBody>
      </p:sp>
      <p:pic>
        <p:nvPicPr>
          <p:cNvPr id="3" name="Picture 2"/>
          <p:cNvPicPr>
            <a:picLocks noChangeAspect="1"/>
          </p:cNvPicPr>
          <p:nvPr/>
        </p:nvPicPr>
        <p:blipFill>
          <a:blip r:embed="rId2"/>
          <a:stretch>
            <a:fillRect/>
          </a:stretch>
        </p:blipFill>
        <p:spPr>
          <a:xfrm>
            <a:off x="257706" y="1269914"/>
            <a:ext cx="3637336" cy="5175335"/>
          </a:xfrm>
          <a:prstGeom prst="rect">
            <a:avLst/>
          </a:prstGeom>
        </p:spPr>
      </p:pic>
      <p:sp>
        <p:nvSpPr>
          <p:cNvPr id="4" name="TextBox 3"/>
          <p:cNvSpPr txBox="1"/>
          <p:nvPr/>
        </p:nvSpPr>
        <p:spPr>
          <a:xfrm>
            <a:off x="1454204" y="6445249"/>
            <a:ext cx="1030829" cy="369332"/>
          </a:xfrm>
          <a:prstGeom prst="rect">
            <a:avLst/>
          </a:prstGeom>
          <a:noFill/>
        </p:spPr>
        <p:txBody>
          <a:bodyPr wrap="square" rtlCol="0">
            <a:spAutoFit/>
          </a:bodyPr>
          <a:lstStyle/>
          <a:p>
            <a:r>
              <a:rPr lang="en-US" b="1" dirty="0" smtClean="0"/>
              <a:t>(2005)</a:t>
            </a:r>
            <a:endParaRPr lang="en-US" b="1" dirty="0"/>
          </a:p>
        </p:txBody>
      </p:sp>
      <p:sp>
        <p:nvSpPr>
          <p:cNvPr id="5" name="TextBox 4"/>
          <p:cNvSpPr txBox="1"/>
          <p:nvPr/>
        </p:nvSpPr>
        <p:spPr>
          <a:xfrm>
            <a:off x="4232888" y="1616477"/>
            <a:ext cx="6273818" cy="4154984"/>
          </a:xfrm>
          <a:prstGeom prst="rect">
            <a:avLst/>
          </a:prstGeom>
          <a:noFill/>
        </p:spPr>
        <p:txBody>
          <a:bodyPr wrap="square" rtlCol="0">
            <a:spAutoFit/>
          </a:bodyPr>
          <a:lstStyle/>
          <a:p>
            <a:endParaRPr lang="en-US" sz="2800" i="1" dirty="0" smtClean="0"/>
          </a:p>
          <a:p>
            <a:endParaRPr lang="en-US" sz="2800" i="1" dirty="0" smtClean="0"/>
          </a:p>
          <a:p>
            <a:endParaRPr lang="en-US" sz="2800" i="1" dirty="0" smtClean="0"/>
          </a:p>
          <a:p>
            <a:endParaRPr lang="en-US" sz="2800" i="1" dirty="0" smtClean="0"/>
          </a:p>
          <a:p>
            <a:endParaRPr lang="en-US" sz="2800" i="1" dirty="0" smtClean="0"/>
          </a:p>
          <a:p>
            <a:r>
              <a:rPr lang="en-US" sz="2000" dirty="0" smtClean="0"/>
              <a:t>Subtitle:</a:t>
            </a:r>
          </a:p>
          <a:p>
            <a:endParaRPr lang="en-US" sz="2000" dirty="0" smtClean="0"/>
          </a:p>
          <a:p>
            <a:r>
              <a:rPr lang="en-US" sz="2800" b="1" i="1" dirty="0" err="1" smtClean="0"/>
              <a:t>Encyclopédie</a:t>
            </a:r>
            <a:r>
              <a:rPr lang="en-US" sz="2800" b="1" dirty="0" smtClean="0"/>
              <a:t>, The Book </a:t>
            </a:r>
          </a:p>
          <a:p>
            <a:r>
              <a:rPr lang="en-US" sz="2800" b="1" dirty="0" smtClean="0"/>
              <a:t>that Changed the</a:t>
            </a:r>
          </a:p>
          <a:p>
            <a:r>
              <a:rPr lang="en-US" sz="2800" b="1" dirty="0" smtClean="0"/>
              <a:t>Course of History</a:t>
            </a:r>
            <a:endParaRPr lang="en-US" sz="2800" b="1" dirty="0"/>
          </a:p>
        </p:txBody>
      </p:sp>
      <p:pic>
        <p:nvPicPr>
          <p:cNvPr id="6" name="Picture 5"/>
          <p:cNvPicPr>
            <a:picLocks noChangeAspect="1"/>
          </p:cNvPicPr>
          <p:nvPr/>
        </p:nvPicPr>
        <p:blipFill>
          <a:blip r:embed="rId3"/>
          <a:stretch>
            <a:fillRect/>
          </a:stretch>
        </p:blipFill>
        <p:spPr>
          <a:xfrm>
            <a:off x="5598955" y="1269914"/>
            <a:ext cx="2032401" cy="2232453"/>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030828" y="386496"/>
            <a:ext cx="6939684" cy="584776"/>
          </a:xfrm>
          <a:prstGeom prst="rect">
            <a:avLst/>
          </a:prstGeom>
          <a:noFill/>
        </p:spPr>
        <p:txBody>
          <a:bodyPr wrap="square" rtlCol="0">
            <a:spAutoFit/>
          </a:bodyPr>
          <a:lstStyle/>
          <a:p>
            <a:r>
              <a:rPr lang="en-US" sz="3200" b="1" dirty="0" smtClean="0"/>
              <a:t>Jean-Jacques Rousseau </a:t>
            </a:r>
            <a:r>
              <a:rPr lang="en-US" sz="2800" dirty="0" smtClean="0"/>
              <a:t>(1712-1778)</a:t>
            </a:r>
            <a:endParaRPr lang="en-US" sz="2800" dirty="0"/>
          </a:p>
        </p:txBody>
      </p:sp>
      <p:pic>
        <p:nvPicPr>
          <p:cNvPr id="3" name="Picture 2"/>
          <p:cNvPicPr>
            <a:picLocks noChangeAspect="1"/>
          </p:cNvPicPr>
          <p:nvPr/>
        </p:nvPicPr>
        <p:blipFill>
          <a:blip r:embed="rId2"/>
          <a:stretch>
            <a:fillRect/>
          </a:stretch>
        </p:blipFill>
        <p:spPr>
          <a:xfrm>
            <a:off x="61913" y="1310891"/>
            <a:ext cx="1937830" cy="2517258"/>
          </a:xfrm>
          <a:prstGeom prst="rect">
            <a:avLst/>
          </a:prstGeom>
        </p:spPr>
      </p:pic>
      <p:sp>
        <p:nvSpPr>
          <p:cNvPr id="4" name="TextBox 3"/>
          <p:cNvSpPr txBox="1"/>
          <p:nvPr/>
        </p:nvSpPr>
        <p:spPr>
          <a:xfrm>
            <a:off x="2264141" y="971272"/>
            <a:ext cx="6350638" cy="3108544"/>
          </a:xfrm>
          <a:prstGeom prst="rect">
            <a:avLst/>
          </a:prstGeom>
          <a:noFill/>
        </p:spPr>
        <p:txBody>
          <a:bodyPr wrap="square" rtlCol="0">
            <a:spAutoFit/>
          </a:bodyPr>
          <a:lstStyle/>
          <a:p>
            <a:r>
              <a:rPr lang="en-US" sz="2800" b="1" dirty="0" smtClean="0"/>
              <a:t>• Swiss-French philosopher, author, political theorist, composer.</a:t>
            </a:r>
          </a:p>
          <a:p>
            <a:r>
              <a:rPr lang="en-US" sz="2800" b="1" dirty="0" smtClean="0"/>
              <a:t>• At first, a disciple of Voltaire.</a:t>
            </a:r>
          </a:p>
          <a:p>
            <a:r>
              <a:rPr lang="en-US" sz="2800" b="1" dirty="0" smtClean="0"/>
              <a:t>• Rejected Voltaire’s attacks on Providence in </a:t>
            </a:r>
            <a:r>
              <a:rPr lang="en-US" sz="2800" b="1" i="1" dirty="0" err="1" smtClean="0"/>
              <a:t>Candide</a:t>
            </a:r>
            <a:r>
              <a:rPr lang="en-US" sz="2800" b="1" i="1" dirty="0" smtClean="0"/>
              <a:t>.</a:t>
            </a:r>
          </a:p>
          <a:p>
            <a:r>
              <a:rPr lang="en-US" sz="2800" b="1" i="1" dirty="0" smtClean="0"/>
              <a:t>• </a:t>
            </a:r>
            <a:r>
              <a:rPr lang="en-US" sz="2800" b="1" dirty="0" smtClean="0"/>
              <a:t>Rousseau professed a need to believe in a Providential deity (natural religion).</a:t>
            </a:r>
            <a:endParaRPr lang="en-US" sz="2800" b="1" i="1" dirty="0"/>
          </a:p>
        </p:txBody>
      </p:sp>
      <p:sp>
        <p:nvSpPr>
          <p:cNvPr id="5" name="TextBox 4"/>
          <p:cNvSpPr txBox="1"/>
          <p:nvPr/>
        </p:nvSpPr>
        <p:spPr>
          <a:xfrm>
            <a:off x="349744" y="3988547"/>
            <a:ext cx="8265035" cy="2677656"/>
          </a:xfrm>
          <a:prstGeom prst="rect">
            <a:avLst/>
          </a:prstGeom>
          <a:noFill/>
        </p:spPr>
        <p:txBody>
          <a:bodyPr wrap="square" rtlCol="0">
            <a:spAutoFit/>
          </a:bodyPr>
          <a:lstStyle/>
          <a:p>
            <a:r>
              <a:rPr lang="en-US" sz="2800" dirty="0" smtClean="0"/>
              <a:t>• </a:t>
            </a:r>
            <a:r>
              <a:rPr lang="en-US" sz="2800" b="1" dirty="0" smtClean="0"/>
              <a:t>Rejected the Enlightenment utopian doctrine of progress and perfectibility.</a:t>
            </a:r>
          </a:p>
          <a:p>
            <a:r>
              <a:rPr lang="en-US" sz="2800" b="1" dirty="0" smtClean="0"/>
              <a:t>• Rousseau’s position was that civilization &amp; society had corrupted man. </a:t>
            </a:r>
          </a:p>
          <a:p>
            <a:r>
              <a:rPr lang="en-US" sz="2800" b="1" dirty="0" smtClean="0"/>
              <a:t>• Very original, influential ideas on education, the raising of children, the politics of social contract. </a:t>
            </a:r>
            <a:r>
              <a:rPr lang="en-US" b="1" dirty="0" smtClean="0"/>
              <a:t> </a:t>
            </a:r>
            <a:endParaRPr lang="en-US"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644269" y="239259"/>
            <a:ext cx="7804842" cy="584776"/>
          </a:xfrm>
          <a:prstGeom prst="rect">
            <a:avLst/>
          </a:prstGeom>
          <a:noFill/>
        </p:spPr>
        <p:txBody>
          <a:bodyPr wrap="square" rtlCol="0">
            <a:spAutoFit/>
          </a:bodyPr>
          <a:lstStyle/>
          <a:p>
            <a:r>
              <a:rPr lang="en-US" sz="3200" b="1" dirty="0" smtClean="0"/>
              <a:t>Some of Rousseau’s important publications:</a:t>
            </a:r>
            <a:endParaRPr lang="en-US" sz="3200" b="1" dirty="0"/>
          </a:p>
        </p:txBody>
      </p:sp>
      <p:sp>
        <p:nvSpPr>
          <p:cNvPr id="3" name="TextBox 2"/>
          <p:cNvSpPr txBox="1"/>
          <p:nvPr/>
        </p:nvSpPr>
        <p:spPr>
          <a:xfrm>
            <a:off x="331339" y="1049059"/>
            <a:ext cx="8555542" cy="6232476"/>
          </a:xfrm>
          <a:prstGeom prst="rect">
            <a:avLst/>
          </a:prstGeom>
          <a:noFill/>
        </p:spPr>
        <p:txBody>
          <a:bodyPr wrap="square" rtlCol="0">
            <a:spAutoFit/>
          </a:bodyPr>
          <a:lstStyle/>
          <a:p>
            <a:r>
              <a:rPr lang="en-US" sz="2800" b="1" i="1" dirty="0" smtClean="0"/>
              <a:t>• Discourse on the Arts and Sciences </a:t>
            </a:r>
            <a:r>
              <a:rPr lang="en-US" sz="2800" b="1" dirty="0" smtClean="0"/>
              <a:t>(1750): man is good at birth, then corrupted by civilization and society.</a:t>
            </a:r>
          </a:p>
          <a:p>
            <a:endParaRPr lang="en-US" sz="1050" b="1" dirty="0" smtClean="0"/>
          </a:p>
          <a:p>
            <a:r>
              <a:rPr lang="en-US" sz="2800" b="1" dirty="0" smtClean="0"/>
              <a:t>• Articles on Music for Diderot’s </a:t>
            </a:r>
            <a:r>
              <a:rPr lang="en-US" sz="2800" b="1" i="1" dirty="0" err="1" smtClean="0"/>
              <a:t>Encyclopédie</a:t>
            </a:r>
            <a:r>
              <a:rPr lang="en-US" sz="2800" b="1" i="1" dirty="0" smtClean="0"/>
              <a:t> </a:t>
            </a:r>
            <a:r>
              <a:rPr lang="en-US" sz="2800" b="1" dirty="0" smtClean="0"/>
              <a:t>(1750s).</a:t>
            </a:r>
          </a:p>
          <a:p>
            <a:endParaRPr lang="en-US" sz="1050" b="1" dirty="0" smtClean="0"/>
          </a:p>
          <a:p>
            <a:r>
              <a:rPr lang="en-US" sz="2800" b="1" dirty="0" smtClean="0"/>
              <a:t>• </a:t>
            </a:r>
            <a:r>
              <a:rPr lang="en-US" sz="2800" b="1" i="1" dirty="0" smtClean="0"/>
              <a:t>Discourse on Inequality </a:t>
            </a:r>
            <a:r>
              <a:rPr lang="en-US" sz="2800" b="1" dirty="0" smtClean="0"/>
              <a:t>(1754</a:t>
            </a:r>
            <a:r>
              <a:rPr lang="en-US" sz="2800" b="1" dirty="0" smtClean="0"/>
              <a:t>): </a:t>
            </a:r>
            <a:r>
              <a:rPr lang="en-US" sz="2800" b="1" dirty="0" smtClean="0"/>
              <a:t>control by</a:t>
            </a:r>
            <a:r>
              <a:rPr lang="en-US" sz="2800" b="1" dirty="0" smtClean="0"/>
              <a:t> the wealthy.</a:t>
            </a:r>
          </a:p>
          <a:p>
            <a:endParaRPr lang="en-US" sz="1050" b="1" dirty="0" smtClean="0"/>
          </a:p>
          <a:p>
            <a:r>
              <a:rPr lang="en-US" sz="2800" b="1" dirty="0" smtClean="0"/>
              <a:t>• </a:t>
            </a:r>
            <a:r>
              <a:rPr lang="en-US" sz="2800" b="1" i="1" dirty="0" smtClean="0"/>
              <a:t>Julie, or the New Heloise</a:t>
            </a:r>
            <a:r>
              <a:rPr lang="en-US" sz="2800" b="1" dirty="0" smtClean="0"/>
              <a:t> (1761): novel of sentiment.</a:t>
            </a:r>
          </a:p>
          <a:p>
            <a:endParaRPr lang="en-US" sz="1050" b="1" dirty="0" smtClean="0"/>
          </a:p>
          <a:p>
            <a:r>
              <a:rPr lang="en-US" sz="2800" b="1" dirty="0" smtClean="0"/>
              <a:t>•</a:t>
            </a:r>
            <a:r>
              <a:rPr lang="en-US" sz="2800" b="1" dirty="0" smtClean="0"/>
              <a:t> </a:t>
            </a:r>
            <a:r>
              <a:rPr lang="en-US" sz="2800" b="1" i="1" dirty="0" smtClean="0"/>
              <a:t>T</a:t>
            </a:r>
            <a:r>
              <a:rPr lang="en-US" sz="2800" b="1" i="1" dirty="0" smtClean="0"/>
              <a:t>he </a:t>
            </a:r>
            <a:r>
              <a:rPr lang="en-US" sz="2800" b="1" i="1" dirty="0" smtClean="0"/>
              <a:t>Social Contract </a:t>
            </a:r>
            <a:r>
              <a:rPr lang="en-US" sz="2800" b="1" dirty="0" smtClean="0"/>
              <a:t>(1762): freedom is submission to the “general will;” submit or face execution!</a:t>
            </a:r>
          </a:p>
          <a:p>
            <a:endParaRPr lang="en-US" sz="1050" b="1" dirty="0" smtClean="0"/>
          </a:p>
          <a:p>
            <a:r>
              <a:rPr lang="en-US" sz="2800" b="1" i="1" dirty="0" smtClean="0"/>
              <a:t>• Emile, on Education </a:t>
            </a:r>
            <a:r>
              <a:rPr lang="en-US" sz="2800" b="1" dirty="0" smtClean="0"/>
              <a:t>(1762): education &amp; </a:t>
            </a:r>
          </a:p>
          <a:p>
            <a:r>
              <a:rPr lang="en-US" sz="2800" b="1" dirty="0" smtClean="0"/>
              <a:t>natural </a:t>
            </a:r>
            <a:r>
              <a:rPr lang="en-US" sz="2800" b="1" dirty="0" smtClean="0"/>
              <a:t>religion; book condemned and </a:t>
            </a:r>
          </a:p>
          <a:p>
            <a:r>
              <a:rPr lang="en-US" sz="2800" b="1" dirty="0" smtClean="0"/>
              <a:t>burned </a:t>
            </a:r>
            <a:r>
              <a:rPr lang="en-US" sz="2800" b="1" dirty="0" smtClean="0"/>
              <a:t>in Paris &amp; Geneva by</a:t>
            </a:r>
            <a:r>
              <a:rPr lang="en-US" sz="2800" b="1" dirty="0" smtClean="0"/>
              <a:t> </a:t>
            </a:r>
            <a:r>
              <a:rPr lang="en-US" sz="2800" b="1" dirty="0" smtClean="0"/>
              <a:t>church</a:t>
            </a:r>
            <a:r>
              <a:rPr lang="en-US" sz="2800" b="1" dirty="0" smtClean="0"/>
              <a:t> </a:t>
            </a:r>
            <a:r>
              <a:rPr lang="en-US" sz="2800" b="1" dirty="0" smtClean="0"/>
              <a:t>authorities.</a:t>
            </a:r>
          </a:p>
          <a:p>
            <a:endParaRPr lang="en-US" sz="1050" b="1" dirty="0" smtClean="0"/>
          </a:p>
          <a:p>
            <a:r>
              <a:rPr lang="en-US" sz="2800" b="1" dirty="0" smtClean="0"/>
              <a:t>• </a:t>
            </a:r>
            <a:r>
              <a:rPr lang="en-US" sz="2800" b="1" i="1" dirty="0" smtClean="0"/>
              <a:t>Confessions</a:t>
            </a:r>
            <a:r>
              <a:rPr lang="en-US" sz="2800" b="1" dirty="0" smtClean="0"/>
              <a:t> (1769): autobiography.</a:t>
            </a:r>
          </a:p>
          <a:p>
            <a:endParaRPr lang="en-US" sz="2800" u="sng" dirty="0"/>
          </a:p>
        </p:txBody>
      </p:sp>
      <p:pic>
        <p:nvPicPr>
          <p:cNvPr id="4" name="Picture 3"/>
          <p:cNvPicPr>
            <a:picLocks noChangeAspect="1"/>
          </p:cNvPicPr>
          <p:nvPr/>
        </p:nvPicPr>
        <p:blipFill>
          <a:blip r:embed="rId2"/>
          <a:stretch>
            <a:fillRect/>
          </a:stretch>
        </p:blipFill>
        <p:spPr>
          <a:xfrm>
            <a:off x="7197390" y="4601140"/>
            <a:ext cx="1946609" cy="2256859"/>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12930" y="198524"/>
            <a:ext cx="8117773" cy="7532831"/>
          </a:xfrm>
          <a:prstGeom prst="rect">
            <a:avLst/>
          </a:prstGeom>
          <a:noFill/>
        </p:spPr>
        <p:txBody>
          <a:bodyPr wrap="square" rtlCol="0">
            <a:spAutoFit/>
          </a:bodyPr>
          <a:lstStyle/>
          <a:p>
            <a:r>
              <a:rPr lang="en-US" sz="3200" b="1" dirty="0" smtClean="0"/>
              <a:t>Benjamin Franklin </a:t>
            </a:r>
            <a:r>
              <a:rPr lang="en-US" sz="2800" dirty="0" smtClean="0"/>
              <a:t>(1706-1790)</a:t>
            </a:r>
          </a:p>
          <a:p>
            <a:endParaRPr lang="en-US" sz="1050" dirty="0" smtClean="0"/>
          </a:p>
          <a:p>
            <a:r>
              <a:rPr lang="en-US" b="1" dirty="0" smtClean="0"/>
              <a:t>•</a:t>
            </a:r>
            <a:r>
              <a:rPr lang="en-US" sz="2800" b="1" dirty="0" smtClean="0"/>
              <a:t> Major American contributor to the </a:t>
            </a:r>
          </a:p>
          <a:p>
            <a:r>
              <a:rPr lang="en-US" sz="2800" b="1" dirty="0" smtClean="0"/>
              <a:t>Atlantic Enlightenment</a:t>
            </a:r>
            <a:r>
              <a:rPr lang="en-US" sz="2800" dirty="0" smtClean="0"/>
              <a:t>; gained </a:t>
            </a:r>
          </a:p>
          <a:p>
            <a:r>
              <a:rPr lang="en-US" sz="2800" dirty="0" smtClean="0"/>
              <a:t>international recognition for his </a:t>
            </a:r>
          </a:p>
          <a:p>
            <a:r>
              <a:rPr lang="en-US" sz="2800" b="1" dirty="0" smtClean="0"/>
              <a:t>original research in electricity</a:t>
            </a:r>
            <a:r>
              <a:rPr lang="en-US" sz="2800" dirty="0" smtClean="0"/>
              <a:t>, </a:t>
            </a:r>
          </a:p>
          <a:p>
            <a:r>
              <a:rPr lang="en-US" sz="2800" dirty="0" smtClean="0"/>
              <a:t>inventor of the lightning rod. </a:t>
            </a:r>
          </a:p>
          <a:p>
            <a:endParaRPr lang="en-US" sz="1050" dirty="0" smtClean="0"/>
          </a:p>
          <a:p>
            <a:r>
              <a:rPr lang="en-US" dirty="0" smtClean="0"/>
              <a:t>• </a:t>
            </a:r>
            <a:r>
              <a:rPr lang="en-US" sz="2800" dirty="0" smtClean="0"/>
              <a:t>A polymath genius: author, printer, </a:t>
            </a:r>
          </a:p>
          <a:p>
            <a:r>
              <a:rPr lang="en-US" sz="2800" dirty="0" smtClean="0"/>
              <a:t>Political theorist, politician, physicist, scientist, musician, inventor, civic activist, statesman, diplomat, postmaster, abolitionist.</a:t>
            </a:r>
          </a:p>
          <a:p>
            <a:endParaRPr lang="en-US" sz="1050" dirty="0" smtClean="0"/>
          </a:p>
          <a:p>
            <a:r>
              <a:rPr lang="en-US" dirty="0" smtClean="0"/>
              <a:t>•</a:t>
            </a:r>
            <a:r>
              <a:rPr lang="en-US" sz="2800" dirty="0" smtClean="0"/>
              <a:t> Ambassador to London, and subsequently to Versailles; by his person and manner he exemplified for Europeans the American colonists and their full potential.   </a:t>
            </a:r>
          </a:p>
          <a:p>
            <a:endParaRPr lang="en-US" sz="2800" b="1" dirty="0" smtClean="0"/>
          </a:p>
          <a:p>
            <a:endParaRPr lang="en-US" sz="2800" b="1" dirty="0"/>
          </a:p>
        </p:txBody>
      </p:sp>
      <p:pic>
        <p:nvPicPr>
          <p:cNvPr id="3" name="Picture 2"/>
          <p:cNvPicPr>
            <a:picLocks noChangeAspect="1"/>
          </p:cNvPicPr>
          <p:nvPr/>
        </p:nvPicPr>
        <p:blipFill>
          <a:blip r:embed="rId2"/>
          <a:stretch>
            <a:fillRect/>
          </a:stretch>
        </p:blipFill>
        <p:spPr>
          <a:xfrm>
            <a:off x="5969000" y="198523"/>
            <a:ext cx="2794000" cy="34036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42739" y="1122678"/>
            <a:ext cx="3074077" cy="4361882"/>
          </a:xfrm>
          <a:prstGeom prst="rect">
            <a:avLst/>
          </a:prstGeom>
        </p:spPr>
      </p:pic>
      <p:sp>
        <p:nvSpPr>
          <p:cNvPr id="3" name="TextBox 2"/>
          <p:cNvSpPr txBox="1"/>
          <p:nvPr/>
        </p:nvSpPr>
        <p:spPr>
          <a:xfrm>
            <a:off x="3920829" y="5797437"/>
            <a:ext cx="1895987" cy="523220"/>
          </a:xfrm>
          <a:prstGeom prst="rect">
            <a:avLst/>
          </a:prstGeom>
          <a:noFill/>
        </p:spPr>
        <p:txBody>
          <a:bodyPr wrap="square" rtlCol="0">
            <a:spAutoFit/>
          </a:bodyPr>
          <a:lstStyle/>
          <a:p>
            <a:r>
              <a:rPr lang="en-US" sz="2800" dirty="0" smtClean="0"/>
              <a:t>(2003)</a:t>
            </a:r>
            <a:endParaRPr lang="en-US" sz="2800" dirty="0"/>
          </a:p>
        </p:txBody>
      </p:sp>
      <p:sp>
        <p:nvSpPr>
          <p:cNvPr id="4" name="TextBox 3"/>
          <p:cNvSpPr txBox="1"/>
          <p:nvPr/>
        </p:nvSpPr>
        <p:spPr>
          <a:xfrm>
            <a:off x="1067644" y="257664"/>
            <a:ext cx="4606800" cy="523220"/>
          </a:xfrm>
          <a:prstGeom prst="rect">
            <a:avLst/>
          </a:prstGeom>
          <a:noFill/>
        </p:spPr>
        <p:txBody>
          <a:bodyPr wrap="square" rtlCol="0">
            <a:spAutoFit/>
          </a:bodyPr>
          <a:lstStyle/>
          <a:p>
            <a:r>
              <a:rPr lang="en-US" sz="2800" dirty="0" smtClean="0"/>
              <a:t>Highly recommended reading!</a:t>
            </a:r>
            <a:endParaRPr lang="en-US" sz="28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94522" y="644160"/>
            <a:ext cx="8449112" cy="6340198"/>
          </a:xfrm>
          <a:prstGeom prst="rect">
            <a:avLst/>
          </a:prstGeom>
          <a:noFill/>
        </p:spPr>
        <p:txBody>
          <a:bodyPr wrap="square" rtlCol="0">
            <a:spAutoFit/>
          </a:bodyPr>
          <a:lstStyle/>
          <a:p>
            <a:r>
              <a:rPr lang="en-US" b="1" dirty="0" smtClean="0"/>
              <a:t> </a:t>
            </a:r>
            <a:r>
              <a:rPr lang="en-US" sz="2800" b="1" dirty="0" smtClean="0"/>
              <a:t>Thomas Jefferson </a:t>
            </a:r>
            <a:r>
              <a:rPr lang="en-US" sz="2800" dirty="0" smtClean="0"/>
              <a:t>(1743-1826)</a:t>
            </a:r>
          </a:p>
          <a:p>
            <a:endParaRPr lang="en-US" sz="1050" dirty="0" smtClean="0"/>
          </a:p>
          <a:p>
            <a:r>
              <a:rPr lang="en-US" dirty="0" smtClean="0"/>
              <a:t>•</a:t>
            </a:r>
            <a:r>
              <a:rPr lang="en-US" sz="2800" dirty="0" smtClean="0"/>
              <a:t> A polymath American leader in the </a:t>
            </a:r>
          </a:p>
          <a:p>
            <a:r>
              <a:rPr lang="en-US" sz="2800" dirty="0" smtClean="0"/>
              <a:t>International Enlightenment.</a:t>
            </a:r>
          </a:p>
          <a:p>
            <a:endParaRPr lang="en-US" sz="1050" dirty="0" smtClean="0"/>
          </a:p>
          <a:p>
            <a:r>
              <a:rPr lang="en-US" dirty="0" smtClean="0"/>
              <a:t>• </a:t>
            </a:r>
            <a:r>
              <a:rPr lang="en-US" sz="2800" dirty="0" smtClean="0"/>
              <a:t>Principal author of the </a:t>
            </a:r>
            <a:r>
              <a:rPr lang="en-US" sz="2800" b="1" dirty="0" smtClean="0"/>
              <a:t>American</a:t>
            </a:r>
          </a:p>
          <a:p>
            <a:r>
              <a:rPr lang="en-US" sz="2800" b="1" i="1" dirty="0" smtClean="0"/>
              <a:t>Declaration of Independence </a:t>
            </a:r>
            <a:r>
              <a:rPr lang="en-US" sz="2800" b="1" dirty="0" smtClean="0"/>
              <a:t>based </a:t>
            </a:r>
          </a:p>
          <a:p>
            <a:r>
              <a:rPr lang="en-US" sz="2800" b="1" dirty="0" smtClean="0"/>
              <a:t>on Enlightenment ideals and values: </a:t>
            </a:r>
          </a:p>
          <a:p>
            <a:r>
              <a:rPr lang="en-US" sz="2800" b="1" i="1" dirty="0" smtClean="0"/>
              <a:t>life, liberty, &amp; pursuit of happiness. </a:t>
            </a:r>
            <a:endParaRPr lang="en-US" sz="2800" i="1" dirty="0" smtClean="0"/>
          </a:p>
          <a:p>
            <a:endParaRPr lang="en-US" sz="1050" b="1" dirty="0" smtClean="0"/>
          </a:p>
          <a:p>
            <a:r>
              <a:rPr lang="en-US" dirty="0" smtClean="0"/>
              <a:t>• </a:t>
            </a:r>
            <a:r>
              <a:rPr lang="en-US" sz="2800" dirty="0" smtClean="0"/>
              <a:t>Jeffersonian Democracy meant equality of opportunity; devotion to republicanism &amp; to civic duty; opposition to</a:t>
            </a:r>
          </a:p>
          <a:p>
            <a:r>
              <a:rPr lang="en-US" sz="2800" dirty="0" smtClean="0"/>
              <a:t>privilege, aristocracy, corruption. </a:t>
            </a:r>
          </a:p>
          <a:p>
            <a:endParaRPr lang="en-US" sz="1050" dirty="0" smtClean="0"/>
          </a:p>
          <a:p>
            <a:r>
              <a:rPr lang="en-US" dirty="0" smtClean="0"/>
              <a:t>• </a:t>
            </a:r>
            <a:r>
              <a:rPr lang="en-US" sz="2800" dirty="0" smtClean="0"/>
              <a:t>One of our greatest presidents, he was a gifted and complex individual: Francophile, deist, and slave owner. </a:t>
            </a:r>
          </a:p>
          <a:p>
            <a:endParaRPr lang="en-US" sz="2800" dirty="0"/>
          </a:p>
        </p:txBody>
      </p:sp>
      <p:pic>
        <p:nvPicPr>
          <p:cNvPr id="3" name="Picture 2"/>
          <p:cNvPicPr>
            <a:picLocks noChangeAspect="1"/>
          </p:cNvPicPr>
          <p:nvPr/>
        </p:nvPicPr>
        <p:blipFill>
          <a:blip r:embed="rId2"/>
          <a:stretch>
            <a:fillRect/>
          </a:stretch>
        </p:blipFill>
        <p:spPr>
          <a:xfrm>
            <a:off x="5949634" y="372153"/>
            <a:ext cx="2794000" cy="37211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304800" y="4648200"/>
            <a:ext cx="8915400" cy="1892826"/>
          </a:xfrm>
          <a:prstGeom prst="rect">
            <a:avLst/>
          </a:prstGeom>
          <a:noFill/>
          <a:ln w="9525">
            <a:noFill/>
            <a:miter lim="800000"/>
            <a:headEnd/>
            <a:tailEnd/>
          </a:ln>
        </p:spPr>
        <p:txBody>
          <a:bodyPr wrap="square">
            <a:prstTxWarp prst="textNoShape">
              <a:avLst/>
            </a:prstTxWarp>
            <a:spAutoFit/>
          </a:bodyPr>
          <a:lstStyle/>
          <a:p>
            <a:r>
              <a:rPr lang="en-US" sz="3200" b="1" dirty="0" smtClean="0"/>
              <a:t>#1: Moderate, secular </a:t>
            </a:r>
            <a:r>
              <a:rPr lang="en-US" sz="3200" b="1" dirty="0"/>
              <a:t>approach to politics, society, </a:t>
            </a:r>
            <a:r>
              <a:rPr lang="en-US" sz="3200" b="1" dirty="0" smtClean="0"/>
              <a:t>religion, and self-rule based on compromise.</a:t>
            </a:r>
          </a:p>
          <a:p>
            <a:endParaRPr lang="en-US" sz="1050" b="1" dirty="0" smtClean="0"/>
          </a:p>
          <a:p>
            <a:endParaRPr lang="en-US" sz="1050" b="1" dirty="0" smtClean="0"/>
          </a:p>
          <a:p>
            <a:r>
              <a:rPr lang="en-US" sz="3200" dirty="0" smtClean="0"/>
              <a:t> </a:t>
            </a:r>
          </a:p>
        </p:txBody>
      </p:sp>
      <p:pic>
        <p:nvPicPr>
          <p:cNvPr id="29699" name="Picture 3"/>
          <p:cNvPicPr>
            <a:picLocks noChangeAspect="1" noChangeArrowheads="1"/>
          </p:cNvPicPr>
          <p:nvPr/>
        </p:nvPicPr>
        <p:blipFill>
          <a:blip r:embed="rId3"/>
          <a:srcRect b="31004"/>
          <a:stretch>
            <a:fillRect/>
          </a:stretch>
        </p:blipFill>
        <p:spPr bwMode="auto">
          <a:xfrm>
            <a:off x="4806950" y="228600"/>
            <a:ext cx="4337050" cy="4419600"/>
          </a:xfrm>
          <a:prstGeom prst="rect">
            <a:avLst/>
          </a:prstGeom>
          <a:noFill/>
          <a:ln w="28575">
            <a:solidFill>
              <a:schemeClr val="folHlink"/>
            </a:solidFill>
            <a:miter lim="800000"/>
            <a:headEnd/>
            <a:tailEnd/>
          </a:ln>
        </p:spPr>
      </p:pic>
      <p:sp>
        <p:nvSpPr>
          <p:cNvPr id="29700" name="Rectangle 4"/>
          <p:cNvSpPr>
            <a:spLocks noChangeArrowheads="1"/>
          </p:cNvSpPr>
          <p:nvPr/>
        </p:nvSpPr>
        <p:spPr bwMode="auto">
          <a:xfrm>
            <a:off x="304800" y="296863"/>
            <a:ext cx="4724400" cy="3693318"/>
          </a:xfrm>
          <a:prstGeom prst="rect">
            <a:avLst/>
          </a:prstGeom>
          <a:noFill/>
          <a:ln w="9525">
            <a:noFill/>
            <a:miter lim="800000"/>
            <a:headEnd/>
            <a:tailEnd/>
          </a:ln>
        </p:spPr>
        <p:txBody>
          <a:bodyPr wrap="square">
            <a:prstTxWarp prst="textNoShape">
              <a:avLst/>
            </a:prstTxWarp>
            <a:spAutoFit/>
          </a:bodyPr>
          <a:lstStyle/>
          <a:p>
            <a:r>
              <a:rPr lang="en-US" sz="3200" b="1" dirty="0" smtClean="0"/>
              <a:t>Enlightenment Values:</a:t>
            </a:r>
          </a:p>
          <a:p>
            <a:pPr>
              <a:buFont typeface="Arial" pitchFamily="29" charset="0"/>
              <a:buChar char="•"/>
            </a:pPr>
            <a:endParaRPr lang="en-US" sz="1000" b="1" i="1" dirty="0" smtClean="0"/>
          </a:p>
          <a:p>
            <a:pPr>
              <a:buFont typeface="Arial" pitchFamily="29" charset="0"/>
              <a:buChar char="•"/>
            </a:pPr>
            <a:r>
              <a:rPr lang="en-US" sz="3200" b="1" dirty="0" smtClean="0"/>
              <a:t> Reason, Science </a:t>
            </a:r>
          </a:p>
          <a:p>
            <a:pPr>
              <a:buFont typeface="Arial" pitchFamily="29" charset="0"/>
              <a:buChar char="•"/>
            </a:pPr>
            <a:r>
              <a:rPr lang="en-US" sz="3200" b="1" dirty="0" smtClean="0"/>
              <a:t> Question All Authority</a:t>
            </a:r>
          </a:p>
          <a:p>
            <a:pPr>
              <a:buFont typeface="Arial" pitchFamily="29" charset="0"/>
              <a:buChar char="•"/>
            </a:pPr>
            <a:r>
              <a:rPr lang="en-US" sz="3200" b="1" dirty="0" smtClean="0"/>
              <a:t> Modernity, Tolerance</a:t>
            </a:r>
          </a:p>
          <a:p>
            <a:pPr>
              <a:buFont typeface="Arial" pitchFamily="29" charset="0"/>
              <a:buChar char="•"/>
            </a:pPr>
            <a:r>
              <a:rPr lang="en-US" sz="3200" b="1" dirty="0" smtClean="0"/>
              <a:t> Humanism  </a:t>
            </a:r>
          </a:p>
          <a:p>
            <a:pPr>
              <a:buFont typeface="Arial" pitchFamily="29" charset="0"/>
              <a:buChar char="•"/>
            </a:pPr>
            <a:r>
              <a:rPr lang="en-US" sz="3200" b="1" dirty="0" smtClean="0"/>
              <a:t> Deism, Natural Religion</a:t>
            </a:r>
          </a:p>
          <a:p>
            <a:pPr>
              <a:buFont typeface="Arial" pitchFamily="29" charset="0"/>
              <a:buChar char="•"/>
            </a:pPr>
            <a:r>
              <a:rPr lang="en-US" sz="3200" b="1" dirty="0" smtClean="0"/>
              <a:t> Doctrine of Progress</a:t>
            </a:r>
            <a:endParaRPr lang="en-US" sz="3200" b="1" dirty="0"/>
          </a:p>
        </p:txBody>
      </p:sp>
      <p:sp>
        <p:nvSpPr>
          <p:cNvPr id="5" name="TextBox 4"/>
          <p:cNvSpPr txBox="1"/>
          <p:nvPr/>
        </p:nvSpPr>
        <p:spPr>
          <a:xfrm>
            <a:off x="7583952" y="828205"/>
            <a:ext cx="2111591" cy="369332"/>
          </a:xfrm>
          <a:prstGeom prst="rect">
            <a:avLst/>
          </a:prstGeom>
          <a:noFill/>
        </p:spPr>
        <p:txBody>
          <a:bodyPr wrap="square" rtlCol="0">
            <a:spAutoFit/>
          </a:bodyPr>
          <a:lstStyle/>
          <a:p>
            <a:r>
              <a:rPr lang="en-US" b="1" i="1" dirty="0" smtClean="0"/>
              <a:t>Le </a:t>
            </a:r>
            <a:r>
              <a:rPr lang="en-US" b="1" i="1" dirty="0" err="1" smtClean="0"/>
              <a:t>Roi</a:t>
            </a:r>
            <a:r>
              <a:rPr lang="en-US" b="1" i="1" dirty="0" smtClean="0"/>
              <a:t> </a:t>
            </a:r>
            <a:r>
              <a:rPr lang="en-US" b="1" dirty="0" smtClean="0"/>
              <a:t>Voltaire</a:t>
            </a:r>
            <a:endParaRPr lang="en-US" b="1" dirty="0"/>
          </a:p>
        </p:txBody>
      </p:sp>
      <p:sp>
        <p:nvSpPr>
          <p:cNvPr id="6" name="TextBox 5"/>
          <p:cNvSpPr txBox="1"/>
          <p:nvPr/>
        </p:nvSpPr>
        <p:spPr>
          <a:xfrm>
            <a:off x="304799" y="5725418"/>
            <a:ext cx="9390743" cy="1077218"/>
          </a:xfrm>
          <a:prstGeom prst="rect">
            <a:avLst/>
          </a:prstGeom>
          <a:noFill/>
        </p:spPr>
        <p:txBody>
          <a:bodyPr wrap="square" rtlCol="0">
            <a:spAutoFit/>
          </a:bodyPr>
          <a:lstStyle/>
          <a:p>
            <a:r>
              <a:rPr lang="en-US" sz="3200" b="1" dirty="0" smtClean="0"/>
              <a:t>#2: Unintended consequences, radical extremism, </a:t>
            </a:r>
          </a:p>
          <a:p>
            <a:r>
              <a:rPr lang="en-US" sz="3200" b="1" dirty="0" smtClean="0"/>
              <a:t>oppression </a:t>
            </a:r>
            <a:r>
              <a:rPr lang="en-US" sz="3200" b="1" smtClean="0"/>
              <a:t>of dissent, </a:t>
            </a:r>
            <a:r>
              <a:rPr lang="en-US" sz="3200" b="1" dirty="0" smtClean="0"/>
              <a:t>…</a:t>
            </a:r>
            <a:endParaRPr lang="en-US" sz="3200" b="1" dirty="0"/>
          </a:p>
        </p:txBody>
      </p:sp>
      <p:sp>
        <p:nvSpPr>
          <p:cNvPr id="7" name="TextBox 6"/>
          <p:cNvSpPr txBox="1"/>
          <p:nvPr/>
        </p:nvSpPr>
        <p:spPr>
          <a:xfrm>
            <a:off x="304801" y="3990181"/>
            <a:ext cx="4020996" cy="584776"/>
          </a:xfrm>
          <a:prstGeom prst="rect">
            <a:avLst/>
          </a:prstGeom>
          <a:noFill/>
        </p:spPr>
        <p:txBody>
          <a:bodyPr wrap="square" rtlCol="0">
            <a:spAutoFit/>
          </a:bodyPr>
          <a:lstStyle/>
          <a:p>
            <a:r>
              <a:rPr lang="en-US" sz="3200" b="1" dirty="0" smtClean="0"/>
              <a:t>   Legacy: Revolutions!</a:t>
            </a:r>
            <a:endParaRPr lang="en-US" sz="3200"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454204" y="496923"/>
            <a:ext cx="6663570" cy="523220"/>
          </a:xfrm>
          <a:prstGeom prst="rect">
            <a:avLst/>
          </a:prstGeom>
          <a:noFill/>
        </p:spPr>
        <p:txBody>
          <a:bodyPr wrap="square" rtlCol="0">
            <a:spAutoFit/>
          </a:bodyPr>
          <a:lstStyle/>
          <a:p>
            <a:r>
              <a:rPr lang="en-US" sz="2800" b="1" dirty="0" smtClean="0"/>
              <a:t>    A recent bestseller on Thomas Jefferson.</a:t>
            </a:r>
            <a:endParaRPr lang="en-US" sz="2800" b="1" dirty="0"/>
          </a:p>
        </p:txBody>
      </p:sp>
      <p:pic>
        <p:nvPicPr>
          <p:cNvPr id="3" name="Picture 2"/>
          <p:cNvPicPr>
            <a:picLocks noChangeAspect="1"/>
          </p:cNvPicPr>
          <p:nvPr/>
        </p:nvPicPr>
        <p:blipFill>
          <a:blip r:embed="rId2"/>
          <a:stretch>
            <a:fillRect/>
          </a:stretch>
        </p:blipFill>
        <p:spPr>
          <a:xfrm>
            <a:off x="2626478" y="1296483"/>
            <a:ext cx="3302000" cy="4927600"/>
          </a:xfrm>
          <a:prstGeom prst="rect">
            <a:avLst/>
          </a:prstGeom>
        </p:spPr>
      </p:pic>
      <p:sp>
        <p:nvSpPr>
          <p:cNvPr id="4" name="TextBox 3"/>
          <p:cNvSpPr txBox="1"/>
          <p:nvPr/>
        </p:nvSpPr>
        <p:spPr>
          <a:xfrm>
            <a:off x="3791976" y="6224083"/>
            <a:ext cx="1583058" cy="523220"/>
          </a:xfrm>
          <a:prstGeom prst="rect">
            <a:avLst/>
          </a:prstGeom>
          <a:noFill/>
        </p:spPr>
        <p:txBody>
          <a:bodyPr wrap="square" rtlCol="0">
            <a:spAutoFit/>
          </a:bodyPr>
          <a:lstStyle/>
          <a:p>
            <a:r>
              <a:rPr lang="en-US" sz="2800" dirty="0" smtClean="0"/>
              <a:t>(2012)</a:t>
            </a:r>
            <a:endParaRPr lang="en-US" sz="2800" dirty="0"/>
          </a:p>
        </p:txBody>
      </p:sp>
      <p:pic>
        <p:nvPicPr>
          <p:cNvPr id="5" name="Picture 4"/>
          <p:cNvPicPr>
            <a:picLocks noChangeAspect="1"/>
          </p:cNvPicPr>
          <p:nvPr/>
        </p:nvPicPr>
        <p:blipFill>
          <a:blip r:embed="rId3"/>
          <a:stretch>
            <a:fillRect/>
          </a:stretch>
        </p:blipFill>
        <p:spPr>
          <a:xfrm>
            <a:off x="1" y="0"/>
            <a:ext cx="1748726" cy="1020143"/>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60191" y="0"/>
            <a:ext cx="8246627" cy="7640554"/>
          </a:xfrm>
          <a:prstGeom prst="rect">
            <a:avLst/>
          </a:prstGeom>
          <a:noFill/>
        </p:spPr>
        <p:txBody>
          <a:bodyPr wrap="square" rtlCol="0">
            <a:spAutoFit/>
          </a:bodyPr>
          <a:lstStyle/>
          <a:p>
            <a:pPr algn="ctr"/>
            <a:r>
              <a:rPr lang="en-US" sz="3200" b="1" u="sng" dirty="0" smtClean="0"/>
              <a:t>Declarations of Rights</a:t>
            </a:r>
            <a:r>
              <a:rPr lang="en-US" sz="3200" b="1" dirty="0" smtClean="0"/>
              <a:t> &amp;</a:t>
            </a:r>
          </a:p>
          <a:p>
            <a:pPr algn="ctr"/>
            <a:r>
              <a:rPr lang="en-US" sz="3200" b="1" u="sng" dirty="0" smtClean="0"/>
              <a:t>Enlightenment ideals</a:t>
            </a:r>
            <a:endParaRPr lang="en-US" sz="3200" b="1" dirty="0" smtClean="0"/>
          </a:p>
          <a:p>
            <a:pPr algn="ctr"/>
            <a:endParaRPr lang="en-US" sz="1050" b="1" dirty="0" smtClean="0"/>
          </a:p>
          <a:p>
            <a:r>
              <a:rPr lang="en-US" sz="2400" b="1" dirty="0" smtClean="0"/>
              <a:t>•</a:t>
            </a:r>
            <a:r>
              <a:rPr lang="en-US" sz="3200" b="1" dirty="0" smtClean="0"/>
              <a:t> 1689 British Parliament </a:t>
            </a:r>
            <a:r>
              <a:rPr lang="en-US" sz="3200" dirty="0" smtClean="0"/>
              <a:t>adopted a </a:t>
            </a:r>
            <a:r>
              <a:rPr lang="en-US" sz="3200" b="1" i="1" dirty="0" smtClean="0"/>
              <a:t>Bill of Rights </a:t>
            </a:r>
            <a:r>
              <a:rPr lang="en-US" sz="2800" dirty="0" smtClean="0"/>
              <a:t>still in effect; strong</a:t>
            </a:r>
            <a:r>
              <a:rPr lang="en-US" sz="2800" b="1" i="1" dirty="0" smtClean="0"/>
              <a:t> </a:t>
            </a:r>
            <a:r>
              <a:rPr lang="en-US" sz="2800" dirty="0" err="1" smtClean="0"/>
              <a:t>Lockean</a:t>
            </a:r>
            <a:r>
              <a:rPr lang="en-US" sz="2800" dirty="0" smtClean="0"/>
              <a:t> influence.</a:t>
            </a:r>
            <a:endParaRPr lang="en-US" sz="1050" b="1" i="1" dirty="0" smtClean="0"/>
          </a:p>
          <a:p>
            <a:r>
              <a:rPr lang="en-US" sz="2400" b="1" i="1" dirty="0" smtClean="0"/>
              <a:t>•</a:t>
            </a:r>
            <a:r>
              <a:rPr lang="en-US" sz="3200" b="1" i="1" dirty="0" smtClean="0"/>
              <a:t> </a:t>
            </a:r>
            <a:r>
              <a:rPr lang="en-US" sz="3200" b="1" dirty="0" smtClean="0"/>
              <a:t>1789 French Constituent Assembly </a:t>
            </a:r>
            <a:r>
              <a:rPr lang="en-US" sz="3200" dirty="0" smtClean="0"/>
              <a:t>adopted a</a:t>
            </a:r>
            <a:r>
              <a:rPr lang="en-US" sz="3200" i="1" dirty="0" smtClean="0"/>
              <a:t> </a:t>
            </a:r>
            <a:r>
              <a:rPr lang="en-US" sz="3200" b="1" i="1" dirty="0" smtClean="0"/>
              <a:t>Declaration of the Rights of Man and the Citizen. </a:t>
            </a:r>
            <a:r>
              <a:rPr lang="en-US" sz="2800" dirty="0" smtClean="0"/>
              <a:t>Drafted in ambassador Jefferson’s Paris apartment by </a:t>
            </a:r>
            <a:r>
              <a:rPr lang="en-US" sz="2800" dirty="0" err="1" smtClean="0"/>
              <a:t>Layfayette</a:t>
            </a:r>
            <a:r>
              <a:rPr lang="en-US" sz="2800" dirty="0" smtClean="0"/>
              <a:t> and others.</a:t>
            </a:r>
          </a:p>
          <a:p>
            <a:r>
              <a:rPr lang="en-US" sz="2400" dirty="0" smtClean="0"/>
              <a:t>•</a:t>
            </a:r>
            <a:r>
              <a:rPr lang="en-US" sz="3200" dirty="0" smtClean="0"/>
              <a:t> </a:t>
            </a:r>
            <a:r>
              <a:rPr lang="en-US" sz="3200" b="1" dirty="0" smtClean="0"/>
              <a:t>1789 Congressional approval, American Bill of Rights. </a:t>
            </a:r>
            <a:r>
              <a:rPr lang="en-US" sz="2800" dirty="0" smtClean="0"/>
              <a:t>Introduced by Madison, Jefferson’s protégé.</a:t>
            </a:r>
          </a:p>
          <a:p>
            <a:r>
              <a:rPr lang="en-US" sz="2400" dirty="0" smtClean="0"/>
              <a:t>•</a:t>
            </a:r>
            <a:r>
              <a:rPr lang="en-US" sz="3600" dirty="0" smtClean="0"/>
              <a:t> </a:t>
            </a:r>
            <a:r>
              <a:rPr lang="en-US" sz="3200" b="1" dirty="0" smtClean="0"/>
              <a:t>1948 United Nations, General Assembly, </a:t>
            </a:r>
            <a:r>
              <a:rPr lang="en-US" sz="3200" dirty="0" smtClean="0"/>
              <a:t>approved the </a:t>
            </a:r>
            <a:r>
              <a:rPr lang="en-US" sz="3200" b="1" dirty="0" smtClean="0"/>
              <a:t>Universal Declaration of Human Rights </a:t>
            </a:r>
            <a:r>
              <a:rPr lang="en-US" sz="2800" dirty="0" smtClean="0"/>
              <a:t>in the </a:t>
            </a:r>
            <a:r>
              <a:rPr lang="en-US" sz="2800" dirty="0" err="1" smtClean="0"/>
              <a:t>Herbst</a:t>
            </a:r>
            <a:r>
              <a:rPr lang="en-US" sz="2800" dirty="0" smtClean="0"/>
              <a:t> Theatre in San Francisco</a:t>
            </a:r>
            <a:r>
              <a:rPr lang="en-US" sz="2400" dirty="0" smtClean="0"/>
              <a:t>.  </a:t>
            </a:r>
          </a:p>
          <a:p>
            <a:pPr algn="ctr"/>
            <a:endParaRPr lang="en-US" sz="3200" dirty="0" smtClean="0"/>
          </a:p>
          <a:p>
            <a:pPr algn="ctr"/>
            <a:endParaRPr lang="en-US" sz="3200" dirty="0"/>
          </a:p>
        </p:txBody>
      </p:sp>
      <p:pic>
        <p:nvPicPr>
          <p:cNvPr id="4" name="Picture 3"/>
          <p:cNvPicPr>
            <a:picLocks noChangeAspect="1"/>
          </p:cNvPicPr>
          <p:nvPr/>
        </p:nvPicPr>
        <p:blipFill>
          <a:blip r:embed="rId2"/>
          <a:stretch>
            <a:fillRect/>
          </a:stretch>
        </p:blipFill>
        <p:spPr>
          <a:xfrm>
            <a:off x="7326244" y="6147124"/>
            <a:ext cx="1380574" cy="710876"/>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2770" name="Picture 1" descr="225px-J_sachs.jpg"/>
          <p:cNvPicPr>
            <a:picLocks noChangeAspect="1"/>
          </p:cNvPicPr>
          <p:nvPr/>
        </p:nvPicPr>
        <p:blipFill>
          <a:blip r:embed="rId2"/>
          <a:srcRect/>
          <a:stretch>
            <a:fillRect/>
          </a:stretch>
        </p:blipFill>
        <p:spPr bwMode="auto">
          <a:xfrm>
            <a:off x="2853186" y="1417150"/>
            <a:ext cx="2834778" cy="4450249"/>
          </a:xfrm>
          <a:prstGeom prst="rect">
            <a:avLst/>
          </a:prstGeom>
          <a:noFill/>
          <a:ln w="9525">
            <a:noFill/>
            <a:miter lim="800000"/>
            <a:headEnd/>
            <a:tailEnd/>
          </a:ln>
        </p:spPr>
      </p:pic>
      <p:sp>
        <p:nvSpPr>
          <p:cNvPr id="32771" name="TextBox 2"/>
          <p:cNvSpPr txBox="1">
            <a:spLocks noChangeArrowheads="1"/>
          </p:cNvSpPr>
          <p:nvPr/>
        </p:nvSpPr>
        <p:spPr bwMode="auto">
          <a:xfrm>
            <a:off x="1491019" y="5867400"/>
            <a:ext cx="7399875" cy="954107"/>
          </a:xfrm>
          <a:prstGeom prst="rect">
            <a:avLst/>
          </a:prstGeom>
          <a:noFill/>
          <a:ln w="9525">
            <a:noFill/>
            <a:miter lim="800000"/>
            <a:headEnd/>
            <a:tailEnd/>
          </a:ln>
        </p:spPr>
        <p:txBody>
          <a:bodyPr wrap="square">
            <a:prstTxWarp prst="textNoShape">
              <a:avLst/>
            </a:prstTxWarp>
            <a:spAutoFit/>
          </a:bodyPr>
          <a:lstStyle/>
          <a:p>
            <a:r>
              <a:rPr lang="en-US" sz="2800" dirty="0" smtClean="0"/>
              <a:t>Jeffrey Sachs</a:t>
            </a:r>
            <a:r>
              <a:rPr lang="en-US" sz="2800" dirty="0"/>
              <a:t>:</a:t>
            </a:r>
            <a:r>
              <a:rPr lang="en-US" sz="2800" dirty="0" smtClean="0"/>
              <a:t> Professor of Economics, </a:t>
            </a:r>
          </a:p>
          <a:p>
            <a:r>
              <a:rPr lang="en-US" sz="2800" dirty="0" smtClean="0"/>
              <a:t>Columbia </a:t>
            </a:r>
            <a:r>
              <a:rPr lang="en-US" sz="2800" dirty="0"/>
              <a:t>University</a:t>
            </a:r>
          </a:p>
        </p:txBody>
      </p:sp>
      <p:sp>
        <p:nvSpPr>
          <p:cNvPr id="4" name="TextBox 3"/>
          <p:cNvSpPr txBox="1"/>
          <p:nvPr/>
        </p:nvSpPr>
        <p:spPr>
          <a:xfrm>
            <a:off x="331338" y="0"/>
            <a:ext cx="8812662" cy="1077218"/>
          </a:xfrm>
          <a:prstGeom prst="rect">
            <a:avLst/>
          </a:prstGeom>
          <a:noFill/>
        </p:spPr>
        <p:txBody>
          <a:bodyPr wrap="square" rtlCol="0">
            <a:spAutoFit/>
          </a:bodyPr>
          <a:lstStyle/>
          <a:p>
            <a:r>
              <a:rPr lang="en-US" sz="3200" dirty="0" smtClean="0"/>
              <a:t>Testimony to the enduring legacy of the Enlightenment from …</a:t>
            </a:r>
            <a:endParaRPr lang="en-US" sz="32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8612" name="Picture 4" descr="EndofPoverty"/>
          <p:cNvPicPr>
            <a:picLocks noChangeAspect="1" noChangeArrowheads="1"/>
          </p:cNvPicPr>
          <p:nvPr/>
        </p:nvPicPr>
        <p:blipFill>
          <a:blip r:embed="rId3"/>
          <a:srcRect/>
          <a:stretch>
            <a:fillRect/>
          </a:stretch>
        </p:blipFill>
        <p:spPr bwMode="auto">
          <a:xfrm>
            <a:off x="68263" y="288925"/>
            <a:ext cx="9007475" cy="6278563"/>
          </a:xfrm>
          <a:prstGeom prst="rect">
            <a:avLst/>
          </a:prstGeom>
          <a:noFill/>
          <a:ln w="9525">
            <a:noFill/>
            <a:miter lim="800000"/>
            <a:headEnd/>
            <a:tailEnd/>
          </a:ln>
        </p:spPr>
      </p:pic>
      <p:sp>
        <p:nvSpPr>
          <p:cNvPr id="30723" name="Text Box 5"/>
          <p:cNvSpPr txBox="1">
            <a:spLocks noChangeArrowheads="1"/>
          </p:cNvSpPr>
          <p:nvPr/>
        </p:nvSpPr>
        <p:spPr bwMode="auto">
          <a:xfrm>
            <a:off x="3962400" y="5029200"/>
            <a:ext cx="1000394" cy="461665"/>
          </a:xfrm>
          <a:prstGeom prst="rect">
            <a:avLst/>
          </a:prstGeom>
          <a:noFill/>
          <a:ln w="9525">
            <a:noFill/>
            <a:miter lim="800000"/>
            <a:headEnd/>
            <a:tailEnd/>
          </a:ln>
        </p:spPr>
        <p:txBody>
          <a:bodyPr wrap="none">
            <a:prstTxWarp prst="textNoShape">
              <a:avLst/>
            </a:prstTxWarp>
            <a:spAutoFit/>
          </a:bodyPr>
          <a:lstStyle/>
          <a:p>
            <a:r>
              <a:rPr lang="en-US" sz="2400" b="1" dirty="0"/>
              <a:t>(2005)</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68612"/>
                                        </p:tgtEl>
                                        <p:attrNameLst>
                                          <p:attrName>style.visibility</p:attrName>
                                        </p:attrNameLst>
                                      </p:cBhvr>
                                      <p:to>
                                        <p:strVal val="visible"/>
                                      </p:to>
                                    </p:set>
                                    <p:animScale>
                                      <p:cBhvr>
                                        <p:cTn id="7" dur="1000" decel="50000" fill="hold">
                                          <p:stCondLst>
                                            <p:cond delay="0"/>
                                          </p:stCondLst>
                                        </p:cTn>
                                        <p:tgtEl>
                                          <p:spTgt spid="686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8612"/>
                                        </p:tgtEl>
                                        <p:attrNameLst>
                                          <p:attrName>ppt_x</p:attrName>
                                          <p:attrName>ppt_y</p:attrName>
                                        </p:attrNameLst>
                                      </p:cBhvr>
                                    </p:animMotion>
                                    <p:animEffect transition="in" filter="fade">
                                      <p:cBhvr>
                                        <p:cTn id="9" dur="1000"/>
                                        <p:tgtEl>
                                          <p:spTgt spid="68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662675" y="441709"/>
            <a:ext cx="8209812" cy="5793893"/>
          </a:xfrm>
          <a:prstGeom prst="rect">
            <a:avLst/>
          </a:prstGeom>
          <a:noFill/>
        </p:spPr>
        <p:txBody>
          <a:bodyPr wrap="square" rtlCol="0">
            <a:spAutoFit/>
          </a:bodyPr>
          <a:lstStyle/>
          <a:p>
            <a:r>
              <a:rPr lang="en-US" sz="3200" b="1" dirty="0" smtClean="0"/>
              <a:t>Jeffrey Sachs directed the UN </a:t>
            </a:r>
            <a:r>
              <a:rPr lang="en-US" sz="3200" b="1" dirty="0" err="1" smtClean="0"/>
              <a:t>Millenium</a:t>
            </a:r>
            <a:r>
              <a:rPr lang="en-US" sz="3200" b="1" dirty="0" smtClean="0"/>
              <a:t> Development Goals Project (2006)</a:t>
            </a:r>
          </a:p>
          <a:p>
            <a:endParaRPr lang="en-US" sz="3200" b="1" dirty="0" smtClean="0"/>
          </a:p>
          <a:p>
            <a:r>
              <a:rPr lang="en-US" sz="3200" b="1" dirty="0" smtClean="0"/>
              <a:t>• Called for richest countries to reduce poverty, disease and hunger by 2015.</a:t>
            </a:r>
          </a:p>
          <a:p>
            <a:endParaRPr lang="en-US" sz="3200" b="1" dirty="0" smtClean="0"/>
          </a:p>
          <a:p>
            <a:r>
              <a:rPr lang="en-US" sz="3200" b="1" dirty="0" smtClean="0"/>
              <a:t>• The basis for globalised social justice:</a:t>
            </a:r>
          </a:p>
          <a:p>
            <a:endParaRPr lang="en-US" sz="1050" b="1" dirty="0" smtClean="0"/>
          </a:p>
          <a:p>
            <a:r>
              <a:rPr lang="en-US" sz="3200" b="1" dirty="0" smtClean="0"/>
              <a:t>	• The 18</a:t>
            </a:r>
            <a:r>
              <a:rPr lang="en-US" sz="3200" b="1" baseline="30000" dirty="0" smtClean="0"/>
              <a:t>th</a:t>
            </a:r>
            <a:r>
              <a:rPr lang="en-US" sz="3200" b="1" dirty="0" smtClean="0"/>
              <a:t> Century Enlightenment concepts</a:t>
            </a:r>
          </a:p>
          <a:p>
            <a:r>
              <a:rPr lang="en-US" sz="3200" b="1" dirty="0" smtClean="0"/>
              <a:t>        of economic and social progress</a:t>
            </a:r>
          </a:p>
          <a:p>
            <a:endParaRPr lang="en-US" sz="1050" b="1" dirty="0" smtClean="0"/>
          </a:p>
          <a:p>
            <a:r>
              <a:rPr lang="en-US" sz="3200" b="1" dirty="0" smtClean="0"/>
              <a:t>	• The Enlightenment produced our modern</a:t>
            </a:r>
          </a:p>
          <a:p>
            <a:r>
              <a:rPr lang="en-US" sz="3200" b="1" dirty="0" smtClean="0"/>
              <a:t>         world.  </a:t>
            </a:r>
            <a:endParaRPr lang="en-US" sz="3200" b="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15692" y="957037"/>
            <a:ext cx="8528308" cy="5900963"/>
          </a:xfrm>
        </p:spPr>
        <p:txBody>
          <a:bodyPr numCol="1" anchor="ctr">
            <a:normAutofit fontScale="90000"/>
          </a:bodyPr>
          <a:lstStyle/>
          <a:p>
            <a:pPr algn="l"/>
            <a:r>
              <a:rPr lang="en-US" sz="3556" b="1" dirty="0" smtClean="0"/>
              <a:t/>
            </a:r>
            <a:br>
              <a:rPr lang="en-US" sz="3556" b="1" dirty="0" smtClean="0"/>
            </a:br>
            <a:r>
              <a:rPr lang="en-US" sz="3556" b="1" dirty="0"/>
              <a:t> </a:t>
            </a:r>
            <a:r>
              <a:rPr lang="en-US" sz="3556" b="1" dirty="0" smtClean="0"/>
              <a:t/>
            </a:r>
            <a:br>
              <a:rPr lang="en-US" sz="3556" b="1" dirty="0" smtClean="0"/>
            </a:br>
            <a:r>
              <a:rPr lang="en-US" sz="3556" b="1" dirty="0" smtClean="0"/>
              <a:t>              </a:t>
            </a:r>
            <a:br>
              <a:rPr lang="en-US" sz="3556" b="1" dirty="0" smtClean="0"/>
            </a:br>
            <a:r>
              <a:rPr lang="en-US" sz="3556" b="1" dirty="0" smtClean="0"/>
              <a:t>             Enlightenment Quiz!</a:t>
            </a:r>
            <a:br>
              <a:rPr lang="en-US" sz="3556" b="1" dirty="0" smtClean="0"/>
            </a:br>
            <a:r>
              <a:rPr lang="en-US" sz="3556" b="1" dirty="0" smtClean="0"/>
              <a:t/>
            </a:r>
            <a:br>
              <a:rPr lang="en-US" sz="3556" b="1" dirty="0" smtClean="0"/>
            </a:br>
            <a:r>
              <a:rPr lang="en-US" sz="3556" b="1" dirty="0" smtClean="0"/>
              <a:t>1</a:t>
            </a:r>
            <a:r>
              <a:rPr lang="en-US" sz="3556" b="1" dirty="0"/>
              <a:t>.</a:t>
            </a:r>
            <a:r>
              <a:rPr lang="en-US" sz="3556" b="1" dirty="0" smtClean="0"/>
              <a:t> Enumerate the main Enlightenment concepts.</a:t>
            </a:r>
            <a:br>
              <a:rPr lang="en-US" sz="3556" b="1" dirty="0" smtClean="0"/>
            </a:br>
            <a:r>
              <a:rPr lang="en-US" sz="3556" b="1" dirty="0" smtClean="0"/>
              <a:t> </a:t>
            </a:r>
            <a:br>
              <a:rPr lang="en-US" sz="3556" b="1" dirty="0" smtClean="0"/>
            </a:br>
            <a:r>
              <a:rPr lang="en-US" sz="3556" b="1" dirty="0" smtClean="0"/>
              <a:t>2. When did it take place approximately? </a:t>
            </a:r>
            <a:br>
              <a:rPr lang="en-US" sz="3556" b="1" dirty="0" smtClean="0"/>
            </a:br>
            <a:r>
              <a:rPr lang="en-US" sz="3556" b="1" dirty="0" smtClean="0"/>
              <a:t/>
            </a:r>
            <a:br>
              <a:rPr lang="en-US" sz="3556" b="1" dirty="0" smtClean="0"/>
            </a:br>
            <a:r>
              <a:rPr lang="en-US" sz="3556" b="1" dirty="0" smtClean="0"/>
              <a:t>3. In which principal countries?</a:t>
            </a:r>
            <a:br>
              <a:rPr lang="en-US" sz="3556" b="1" dirty="0" smtClean="0"/>
            </a:br>
            <a:r>
              <a:rPr lang="en-US" sz="3556" b="1" dirty="0" smtClean="0"/>
              <a:t> </a:t>
            </a:r>
            <a:br>
              <a:rPr lang="en-US" sz="3556" b="1" dirty="0" smtClean="0"/>
            </a:br>
            <a:r>
              <a:rPr lang="en-US" sz="3556" b="1" dirty="0" smtClean="0"/>
              <a:t>4. Name some principal intellectuals. </a:t>
            </a:r>
            <a:br>
              <a:rPr lang="en-US" sz="3556" b="1" dirty="0" smtClean="0"/>
            </a:br>
            <a:r>
              <a:rPr lang="en-US" sz="3556" b="1" dirty="0" smtClean="0"/>
              <a:t/>
            </a:r>
            <a:br>
              <a:rPr lang="en-US" sz="3556" b="1" dirty="0" smtClean="0"/>
            </a:br>
            <a:r>
              <a:rPr lang="en-US" sz="3556" b="1" dirty="0" smtClean="0"/>
              <a:t>5. List their most influential published works. </a:t>
            </a:r>
            <a:br>
              <a:rPr lang="en-US" sz="3556" b="1" dirty="0" smtClean="0"/>
            </a:br>
            <a:r>
              <a:rPr lang="en-US" sz="3556" b="1" dirty="0" smtClean="0"/>
              <a:t>     	 </a:t>
            </a:r>
            <a:br>
              <a:rPr lang="en-US" sz="3556" b="1" dirty="0" smtClean="0"/>
            </a:br>
            <a:r>
              <a:rPr lang="en-US" sz="3556" b="1" dirty="0" smtClean="0"/>
              <a:t>6. Does the Enlightenment still matter today? </a:t>
            </a:r>
            <a:br>
              <a:rPr lang="en-US" sz="3556" b="1" dirty="0" smtClean="0"/>
            </a:br>
            <a:r>
              <a:rPr lang="en-US" sz="3556" b="1" dirty="0" smtClean="0"/>
              <a:t/>
            </a:r>
            <a:br>
              <a:rPr lang="en-US" sz="3556" b="1" dirty="0" smtClean="0"/>
            </a:br>
            <a:r>
              <a:rPr lang="en-US" sz="3556" b="1" dirty="0" smtClean="0"/>
              <a:t/>
            </a:r>
            <a:br>
              <a:rPr lang="en-US" sz="3556" b="1" dirty="0" smtClean="0"/>
            </a:br>
            <a:r>
              <a:rPr lang="en-US" sz="3556" b="1" dirty="0" smtClean="0"/>
              <a:t/>
            </a:r>
            <a:br>
              <a:rPr lang="en-US" sz="3556" b="1"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609600" y="228600"/>
            <a:ext cx="10385425" cy="861774"/>
          </a:xfrm>
          <a:prstGeom prst="rect">
            <a:avLst/>
          </a:prstGeom>
          <a:noFill/>
          <a:ln w="9525">
            <a:noFill/>
            <a:miter lim="800000"/>
            <a:headEnd/>
            <a:tailEnd/>
          </a:ln>
        </p:spPr>
        <p:txBody>
          <a:bodyPr>
            <a:prstTxWarp prst="textNoShape">
              <a:avLst/>
            </a:prstTxWarp>
            <a:spAutoFit/>
          </a:bodyPr>
          <a:lstStyle/>
          <a:p>
            <a:r>
              <a:rPr lang="en-US" sz="2800" b="1" dirty="0"/>
              <a:t>  J. Israel: </a:t>
            </a:r>
            <a:r>
              <a:rPr lang="en-US" sz="3200" b="1" dirty="0"/>
              <a:t>Two Enlightenments </a:t>
            </a:r>
            <a:r>
              <a:rPr lang="en-US" sz="3200" b="1" dirty="0" smtClean="0"/>
              <a:t>Theory:</a:t>
            </a:r>
          </a:p>
          <a:p>
            <a:endParaRPr lang="en-US" dirty="0"/>
          </a:p>
        </p:txBody>
      </p:sp>
      <p:sp>
        <p:nvSpPr>
          <p:cNvPr id="5" name="TextBox 5"/>
          <p:cNvSpPr txBox="1">
            <a:spLocks noChangeArrowheads="1"/>
          </p:cNvSpPr>
          <p:nvPr/>
        </p:nvSpPr>
        <p:spPr bwMode="auto">
          <a:xfrm>
            <a:off x="762000" y="1905000"/>
            <a:ext cx="473075" cy="641350"/>
          </a:xfrm>
          <a:prstGeom prst="rect">
            <a:avLst/>
          </a:prstGeom>
          <a:noFill/>
          <a:ln w="9525">
            <a:noFill/>
            <a:miter lim="800000"/>
            <a:headEnd/>
            <a:tailEnd/>
          </a:ln>
        </p:spPr>
        <p:txBody>
          <a:bodyPr wrap="none">
            <a:prstTxWarp prst="textNoShape">
              <a:avLst/>
            </a:prstTxWarp>
            <a:spAutoFit/>
          </a:bodyPr>
          <a:lstStyle/>
          <a:p>
            <a:r>
              <a:rPr lang="en-US"/>
              <a:t>  </a:t>
            </a:r>
          </a:p>
        </p:txBody>
      </p:sp>
      <p:pic>
        <p:nvPicPr>
          <p:cNvPr id="6" name="Picture 5"/>
          <p:cNvPicPr>
            <a:picLocks noChangeAspect="1"/>
          </p:cNvPicPr>
          <p:nvPr/>
        </p:nvPicPr>
        <p:blipFill>
          <a:blip r:embed="rId2"/>
          <a:stretch>
            <a:fillRect/>
          </a:stretch>
        </p:blipFill>
        <p:spPr>
          <a:xfrm>
            <a:off x="0" y="1295400"/>
            <a:ext cx="2590800" cy="3962400"/>
          </a:xfrm>
          <a:prstGeom prst="rect">
            <a:avLst/>
          </a:prstGeom>
          <a:ln>
            <a:solidFill>
              <a:schemeClr val="tx1">
                <a:lumMod val="75000"/>
                <a:lumOff val="25000"/>
              </a:schemeClr>
            </a:solidFill>
          </a:ln>
        </p:spPr>
      </p:pic>
      <p:sp>
        <p:nvSpPr>
          <p:cNvPr id="7" name="TextBox 8"/>
          <p:cNvSpPr txBox="1">
            <a:spLocks noChangeArrowheads="1"/>
          </p:cNvSpPr>
          <p:nvPr/>
        </p:nvSpPr>
        <p:spPr bwMode="auto">
          <a:xfrm>
            <a:off x="2590799" y="1039164"/>
            <a:ext cx="6324601" cy="2431435"/>
          </a:xfrm>
          <a:prstGeom prst="rect">
            <a:avLst/>
          </a:prstGeom>
          <a:noFill/>
          <a:ln w="9525">
            <a:noFill/>
            <a:miter lim="800000"/>
            <a:headEnd/>
            <a:tailEnd/>
          </a:ln>
        </p:spPr>
        <p:txBody>
          <a:bodyPr wrap="square" anchor="t">
            <a:prstTxWarp prst="textNoShape">
              <a:avLst/>
            </a:prstTxWarp>
            <a:spAutoFit/>
          </a:bodyPr>
          <a:lstStyle/>
          <a:p>
            <a:pPr marL="514350" indent="-514350"/>
            <a:r>
              <a:rPr lang="en-US" sz="2800" b="1" dirty="0" smtClean="0">
                <a:latin typeface="Arial"/>
                <a:cs typeface="Arial"/>
              </a:rPr>
              <a:t>1. </a:t>
            </a:r>
            <a:r>
              <a:rPr lang="en-US" sz="3200" b="1" dirty="0" smtClean="0">
                <a:latin typeface="Arial"/>
                <a:cs typeface="Arial"/>
              </a:rPr>
              <a:t>Moderate </a:t>
            </a:r>
            <a:r>
              <a:rPr lang="en-US" sz="3200" b="1" dirty="0">
                <a:latin typeface="Arial"/>
                <a:cs typeface="Arial"/>
              </a:rPr>
              <a:t>Enlightenment</a:t>
            </a:r>
            <a:r>
              <a:rPr lang="en-US" sz="2800" b="1" dirty="0">
                <a:latin typeface="Arial"/>
                <a:cs typeface="Arial"/>
              </a:rPr>
              <a:t>:</a:t>
            </a:r>
          </a:p>
          <a:p>
            <a:pPr marL="514350" indent="-514350">
              <a:buFontTx/>
              <a:buAutoNum type="arabicPeriod"/>
            </a:pPr>
            <a:endParaRPr lang="en-US" sz="800" b="1" dirty="0">
              <a:latin typeface="Arial"/>
              <a:cs typeface="Arial"/>
            </a:endParaRPr>
          </a:p>
          <a:p>
            <a:pPr marL="514350" indent="-514350"/>
            <a:r>
              <a:rPr lang="en-US" sz="2800" b="1" dirty="0">
                <a:latin typeface="Arial"/>
                <a:cs typeface="Arial"/>
              </a:rPr>
              <a:t>    Followers of </a:t>
            </a:r>
            <a:r>
              <a:rPr lang="en-US" sz="2800" b="1" dirty="0" smtClean="0">
                <a:latin typeface="Arial"/>
                <a:cs typeface="Arial"/>
              </a:rPr>
              <a:t>Locke</a:t>
            </a:r>
            <a:r>
              <a:rPr lang="en-US" sz="2800" b="1" dirty="0">
                <a:latin typeface="Arial"/>
                <a:cs typeface="Arial"/>
              </a:rPr>
              <a:t>,</a:t>
            </a:r>
            <a:r>
              <a:rPr lang="en-US" sz="2800" b="1" dirty="0" smtClean="0">
                <a:latin typeface="Arial"/>
                <a:cs typeface="Arial"/>
              </a:rPr>
              <a:t> Newton,</a:t>
            </a:r>
          </a:p>
          <a:p>
            <a:pPr marL="514350" indent="-514350"/>
            <a:r>
              <a:rPr lang="en-US" sz="2800" b="1" dirty="0" smtClean="0">
                <a:latin typeface="Arial"/>
                <a:cs typeface="Arial"/>
              </a:rPr>
              <a:t>    and Voltaire accepted</a:t>
            </a:r>
          </a:p>
          <a:p>
            <a:pPr marL="514350" indent="-514350"/>
            <a:r>
              <a:rPr lang="en-US" sz="2800" b="1" dirty="0" smtClean="0">
                <a:latin typeface="Arial"/>
                <a:cs typeface="Arial"/>
              </a:rPr>
              <a:t>    hierarchical </a:t>
            </a:r>
            <a:r>
              <a:rPr lang="en-US" sz="2800" b="1" dirty="0">
                <a:latin typeface="Arial"/>
                <a:cs typeface="Arial"/>
              </a:rPr>
              <a:t>&amp; </a:t>
            </a:r>
            <a:r>
              <a:rPr lang="en-US" sz="2800" b="1" dirty="0" smtClean="0">
                <a:latin typeface="Arial"/>
                <a:cs typeface="Arial"/>
              </a:rPr>
              <a:t>religious structure</a:t>
            </a:r>
          </a:p>
          <a:p>
            <a:pPr marL="514350" indent="-514350"/>
            <a:r>
              <a:rPr lang="en-US" sz="2800" b="1" dirty="0" smtClean="0">
                <a:latin typeface="Arial"/>
                <a:cs typeface="Arial"/>
              </a:rPr>
              <a:t>    of 18</a:t>
            </a:r>
            <a:r>
              <a:rPr lang="en-US" sz="2800" b="1" baseline="30000" dirty="0" smtClean="0">
                <a:latin typeface="Arial"/>
                <a:cs typeface="Arial"/>
              </a:rPr>
              <a:t>th</a:t>
            </a:r>
            <a:r>
              <a:rPr lang="en-US" sz="2800" b="1" dirty="0" smtClean="0">
                <a:latin typeface="Arial"/>
                <a:cs typeface="Arial"/>
              </a:rPr>
              <a:t> </a:t>
            </a:r>
            <a:r>
              <a:rPr lang="en-US" sz="2800" b="1" dirty="0">
                <a:latin typeface="Arial"/>
                <a:cs typeface="Arial"/>
              </a:rPr>
              <a:t>C. World.</a:t>
            </a:r>
          </a:p>
        </p:txBody>
      </p:sp>
      <p:sp>
        <p:nvSpPr>
          <p:cNvPr id="8" name="TextBox 9"/>
          <p:cNvSpPr txBox="1">
            <a:spLocks noChangeArrowheads="1"/>
          </p:cNvSpPr>
          <p:nvPr/>
        </p:nvSpPr>
        <p:spPr bwMode="auto">
          <a:xfrm>
            <a:off x="2590800" y="3810267"/>
            <a:ext cx="6324600" cy="3293209"/>
          </a:xfrm>
          <a:prstGeom prst="rect">
            <a:avLst/>
          </a:prstGeom>
          <a:noFill/>
          <a:ln w="9525">
            <a:noFill/>
            <a:miter lim="800000"/>
            <a:headEnd/>
            <a:tailEnd/>
          </a:ln>
        </p:spPr>
        <p:txBody>
          <a:bodyPr wrap="square">
            <a:prstTxWarp prst="textNoShape">
              <a:avLst/>
            </a:prstTxWarp>
            <a:spAutoFit/>
          </a:bodyPr>
          <a:lstStyle/>
          <a:p>
            <a:r>
              <a:rPr lang="en-US" sz="2800" dirty="0"/>
              <a:t>2.</a:t>
            </a:r>
            <a:r>
              <a:rPr lang="en-US" sz="2800" b="1" dirty="0"/>
              <a:t> </a:t>
            </a:r>
            <a:r>
              <a:rPr lang="en-US" sz="3200" b="1" dirty="0">
                <a:latin typeface="Arial"/>
                <a:cs typeface="Arial"/>
              </a:rPr>
              <a:t>Radical Enlightenment:</a:t>
            </a:r>
          </a:p>
          <a:p>
            <a:endParaRPr lang="en-US" sz="800" b="1" dirty="0">
              <a:latin typeface="Arial"/>
              <a:cs typeface="Arial"/>
            </a:endParaRPr>
          </a:p>
          <a:p>
            <a:r>
              <a:rPr lang="en-US" sz="2800" b="1" dirty="0">
                <a:latin typeface="Arial"/>
                <a:cs typeface="Arial"/>
              </a:rPr>
              <a:t>    Inspired by Spinoza and</a:t>
            </a:r>
          </a:p>
          <a:p>
            <a:r>
              <a:rPr lang="en-US" sz="2800" b="1" dirty="0">
                <a:latin typeface="Arial"/>
                <a:cs typeface="Arial"/>
              </a:rPr>
              <a:t>    </a:t>
            </a:r>
            <a:r>
              <a:rPr lang="en-US" sz="2800" b="1" dirty="0" smtClean="0">
                <a:latin typeface="Arial"/>
                <a:cs typeface="Arial"/>
              </a:rPr>
              <a:t>Bayle, </a:t>
            </a:r>
            <a:r>
              <a:rPr lang="en-US" sz="2800" b="1" i="1" dirty="0" err="1" smtClean="0">
                <a:latin typeface="Arial"/>
                <a:cs typeface="Arial"/>
              </a:rPr>
              <a:t>philosophes</a:t>
            </a:r>
            <a:r>
              <a:rPr lang="en-US" sz="2800" b="1" dirty="0" smtClean="0">
                <a:latin typeface="Arial"/>
                <a:cs typeface="Arial"/>
              </a:rPr>
              <a:t> Diderot,</a:t>
            </a:r>
          </a:p>
          <a:p>
            <a:r>
              <a:rPr lang="en-US" sz="2800" b="1" dirty="0" smtClean="0">
                <a:latin typeface="Arial"/>
                <a:cs typeface="Arial"/>
              </a:rPr>
              <a:t>    </a:t>
            </a:r>
            <a:r>
              <a:rPr lang="en-US" sz="2800" b="1" dirty="0" err="1" smtClean="0">
                <a:latin typeface="Arial"/>
                <a:cs typeface="Arial"/>
              </a:rPr>
              <a:t>Holbach</a:t>
            </a:r>
            <a:r>
              <a:rPr lang="en-US" sz="2800" b="1" dirty="0" smtClean="0">
                <a:latin typeface="Arial"/>
                <a:cs typeface="Arial"/>
              </a:rPr>
              <a:t>,   </a:t>
            </a:r>
            <a:r>
              <a:rPr lang="en-US" sz="2800" b="1" dirty="0" err="1" smtClean="0">
                <a:latin typeface="Arial"/>
                <a:cs typeface="Arial"/>
              </a:rPr>
              <a:t>Helvétius</a:t>
            </a:r>
            <a:r>
              <a:rPr lang="en-US" sz="2800" b="1" dirty="0" smtClean="0">
                <a:latin typeface="Arial"/>
                <a:cs typeface="Arial"/>
              </a:rPr>
              <a:t>, Grimm </a:t>
            </a:r>
          </a:p>
          <a:p>
            <a:r>
              <a:rPr lang="en-US" sz="2800" b="1" dirty="0" smtClean="0">
                <a:latin typeface="Arial"/>
                <a:cs typeface="Arial"/>
              </a:rPr>
              <a:t>    were materialists</a:t>
            </a:r>
            <a:r>
              <a:rPr lang="en-US" sz="2800" b="1" dirty="0">
                <a:latin typeface="Arial"/>
                <a:cs typeface="Arial"/>
              </a:rPr>
              <a:t>, atheists</a:t>
            </a:r>
            <a:r>
              <a:rPr lang="en-US" sz="2800" b="1" dirty="0" smtClean="0">
                <a:latin typeface="Arial"/>
                <a:cs typeface="Arial"/>
              </a:rPr>
              <a:t>, and</a:t>
            </a:r>
          </a:p>
          <a:p>
            <a:r>
              <a:rPr lang="en-US" sz="2800" b="1" dirty="0">
                <a:latin typeface="Arial"/>
                <a:cs typeface="Arial"/>
              </a:rPr>
              <a:t>    egalitarians.</a:t>
            </a:r>
          </a:p>
          <a:p>
            <a:endParaRPr lang="en-US" sz="2800" dirty="0"/>
          </a:p>
        </p:txBody>
      </p:sp>
      <p:sp>
        <p:nvSpPr>
          <p:cNvPr id="9" name="TextBox 8"/>
          <p:cNvSpPr txBox="1"/>
          <p:nvPr/>
        </p:nvSpPr>
        <p:spPr>
          <a:xfrm>
            <a:off x="762000" y="5676913"/>
            <a:ext cx="1828799" cy="369332"/>
          </a:xfrm>
          <a:prstGeom prst="rect">
            <a:avLst/>
          </a:prstGeom>
          <a:noFill/>
        </p:spPr>
        <p:txBody>
          <a:bodyPr wrap="square" rtlCol="0">
            <a:spAutoFit/>
          </a:bodyPr>
          <a:lstStyle/>
          <a:p>
            <a:r>
              <a:rPr lang="en-US" dirty="0" smtClean="0"/>
              <a:t>  (2006)</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TextBox 1"/>
          <p:cNvSpPr txBox="1">
            <a:spLocks noChangeArrowheads="1"/>
          </p:cNvSpPr>
          <p:nvPr/>
        </p:nvSpPr>
        <p:spPr bwMode="auto">
          <a:xfrm>
            <a:off x="304800" y="228600"/>
            <a:ext cx="8305800" cy="584776"/>
          </a:xfrm>
          <a:prstGeom prst="rect">
            <a:avLst/>
          </a:prstGeom>
          <a:noFill/>
          <a:ln w="9525">
            <a:noFill/>
            <a:miter lim="800000"/>
            <a:headEnd/>
            <a:tailEnd/>
          </a:ln>
        </p:spPr>
        <p:txBody>
          <a:bodyPr>
            <a:prstTxWarp prst="textNoShape">
              <a:avLst/>
            </a:prstTxWarp>
            <a:spAutoFit/>
          </a:bodyPr>
          <a:lstStyle/>
          <a:p>
            <a:r>
              <a:rPr lang="en-US" sz="3200" b="1" dirty="0"/>
              <a:t>“</a:t>
            </a:r>
            <a:r>
              <a:rPr lang="en-US" sz="3200" b="1" dirty="0" smtClean="0"/>
              <a:t>Modernity” according to J. Israel:</a:t>
            </a:r>
            <a:endParaRPr lang="en-US" sz="3200" b="1" dirty="0"/>
          </a:p>
        </p:txBody>
      </p:sp>
      <p:sp>
        <p:nvSpPr>
          <p:cNvPr id="37891" name="TextBox 2"/>
          <p:cNvSpPr txBox="1">
            <a:spLocks noChangeArrowheads="1"/>
          </p:cNvSpPr>
          <p:nvPr/>
        </p:nvSpPr>
        <p:spPr bwMode="auto">
          <a:xfrm>
            <a:off x="381000" y="1219200"/>
            <a:ext cx="7315200" cy="4678363"/>
          </a:xfrm>
          <a:prstGeom prst="rect">
            <a:avLst/>
          </a:prstGeom>
          <a:noFill/>
          <a:ln w="9525">
            <a:noFill/>
            <a:miter lim="800000"/>
            <a:headEnd/>
            <a:tailEnd/>
          </a:ln>
        </p:spPr>
        <p:txBody>
          <a:bodyPr>
            <a:prstTxWarp prst="textNoShape">
              <a:avLst/>
            </a:prstTxWarp>
            <a:spAutoFit/>
          </a:bodyPr>
          <a:lstStyle/>
          <a:p>
            <a:r>
              <a:rPr lang="en-US" sz="2800" b="1" u="sng" dirty="0"/>
              <a:t>Philosophically</a:t>
            </a:r>
            <a:r>
              <a:rPr lang="en-US" sz="2800" b="1" dirty="0"/>
              <a:t>: </a:t>
            </a:r>
          </a:p>
          <a:p>
            <a:endParaRPr lang="en-US" sz="2800" b="1" dirty="0"/>
          </a:p>
          <a:p>
            <a:r>
              <a:rPr lang="en-US" sz="2800" b="1" dirty="0"/>
              <a:t>Basic values: Tolerance, personal freedom, democracy, equality racial and sexual, &amp; the universal right to knowledge and enlightenment.</a:t>
            </a:r>
          </a:p>
          <a:p>
            <a:endParaRPr lang="en-US" sz="2800" b="1" dirty="0"/>
          </a:p>
          <a:p>
            <a:r>
              <a:rPr lang="en-US" sz="2800" b="1" u="sng" dirty="0"/>
              <a:t>Historically</a:t>
            </a:r>
            <a:r>
              <a:rPr lang="en-US" sz="2800" b="1" dirty="0"/>
              <a:t>: </a:t>
            </a:r>
          </a:p>
          <a:p>
            <a:endParaRPr lang="en-US" sz="1800" b="1" dirty="0"/>
          </a:p>
          <a:p>
            <a:r>
              <a:rPr lang="en-US" sz="2800" b="1" dirty="0"/>
              <a:t>Conflict between enlightenments </a:t>
            </a:r>
          </a:p>
          <a:p>
            <a:r>
              <a:rPr lang="en-US" sz="2800" b="1" dirty="0"/>
              <a:t>&amp; counter-enlightenments.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90800" y="412750"/>
            <a:ext cx="3962400" cy="6032500"/>
          </a:xfrm>
          <a:prstGeom prst="rect">
            <a:avLst/>
          </a:prstGeom>
        </p:spPr>
      </p:pic>
      <p:sp>
        <p:nvSpPr>
          <p:cNvPr id="3" name="TextBox 2"/>
          <p:cNvSpPr txBox="1"/>
          <p:nvPr/>
        </p:nvSpPr>
        <p:spPr>
          <a:xfrm>
            <a:off x="3755160" y="6445250"/>
            <a:ext cx="1711911" cy="523220"/>
          </a:xfrm>
          <a:prstGeom prst="rect">
            <a:avLst/>
          </a:prstGeom>
          <a:noFill/>
        </p:spPr>
        <p:txBody>
          <a:bodyPr wrap="square" rtlCol="0">
            <a:spAutoFit/>
          </a:bodyPr>
          <a:lstStyle/>
          <a:p>
            <a:r>
              <a:rPr lang="en-US" sz="2800" dirty="0" smtClean="0"/>
              <a:t>(2010)</a:t>
            </a:r>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90001" y="1380341"/>
            <a:ext cx="2779555" cy="3956981"/>
          </a:xfrm>
          <a:prstGeom prst="rect">
            <a:avLst/>
          </a:prstGeom>
        </p:spPr>
      </p:pic>
      <p:sp>
        <p:nvSpPr>
          <p:cNvPr id="3" name="TextBox 2"/>
          <p:cNvSpPr txBox="1"/>
          <p:nvPr/>
        </p:nvSpPr>
        <p:spPr>
          <a:xfrm>
            <a:off x="3810383" y="5337323"/>
            <a:ext cx="957198" cy="369332"/>
          </a:xfrm>
          <a:prstGeom prst="rect">
            <a:avLst/>
          </a:prstGeom>
          <a:noFill/>
        </p:spPr>
        <p:txBody>
          <a:bodyPr wrap="square" rtlCol="0">
            <a:spAutoFit/>
          </a:bodyPr>
          <a:lstStyle/>
          <a:p>
            <a:r>
              <a:rPr lang="en-US" dirty="0" smtClean="0"/>
              <a:t>  (2007)</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42740" y="496923"/>
            <a:ext cx="3018854" cy="4380286"/>
          </a:xfrm>
          <a:prstGeom prst="rect">
            <a:avLst/>
          </a:prstGeom>
        </p:spPr>
      </p:pic>
      <p:sp>
        <p:nvSpPr>
          <p:cNvPr id="3" name="TextBox 2"/>
          <p:cNvSpPr txBox="1"/>
          <p:nvPr/>
        </p:nvSpPr>
        <p:spPr>
          <a:xfrm>
            <a:off x="865160" y="5190087"/>
            <a:ext cx="7970512" cy="954107"/>
          </a:xfrm>
          <a:prstGeom prst="rect">
            <a:avLst/>
          </a:prstGeom>
          <a:noFill/>
        </p:spPr>
        <p:txBody>
          <a:bodyPr wrap="square" rtlCol="0">
            <a:spAutoFit/>
          </a:bodyPr>
          <a:lstStyle/>
          <a:p>
            <a:r>
              <a:rPr lang="en-US" sz="2800" b="1" i="1" dirty="0" smtClean="0"/>
              <a:t>Cultural Revolutions: Everyday Life in Britain, North America, and France </a:t>
            </a:r>
            <a:r>
              <a:rPr lang="en-US" sz="2400" b="1" dirty="0" smtClean="0"/>
              <a:t>(2009)</a:t>
            </a:r>
            <a:r>
              <a:rPr lang="en-US" sz="2800" b="1" dirty="0" smtClean="0"/>
              <a:t>, by </a:t>
            </a:r>
            <a:r>
              <a:rPr lang="en-US" sz="2800" b="1" dirty="0" err="1" smtClean="0"/>
              <a:t>Leora</a:t>
            </a:r>
            <a:r>
              <a:rPr lang="en-US" sz="2800" b="1" dirty="0" smtClean="0"/>
              <a:t> </a:t>
            </a:r>
            <a:r>
              <a:rPr lang="en-US" sz="2800" b="1" dirty="0" err="1" smtClean="0"/>
              <a:t>Auslander</a:t>
            </a:r>
            <a:r>
              <a:rPr lang="en-US" sz="2800" b="1" dirty="0" smtClean="0"/>
              <a:t>.</a:t>
            </a:r>
            <a:endParaRPr lang="en-US" sz="28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VFLA; SP. TO PT. draft 9.30">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CVFLA; SP. TO PT. draft 9.30.thmx</Template>
  <TotalTime>3115</TotalTime>
  <Words>2485</Words>
  <Application>Microsoft Macintosh PowerPoint</Application>
  <PresentationFormat>On-screen Show (4:3)</PresentationFormat>
  <Paragraphs>374</Paragraphs>
  <Slides>45</Slides>
  <Notes>13</Notes>
  <HiddenSlides>0</HiddenSlides>
  <MMClips>0</MMClips>
  <ScaleCrop>false</ScaleCrop>
  <HeadingPairs>
    <vt:vector size="4" baseType="variant">
      <vt:variant>
        <vt:lpstr>Design Template</vt:lpstr>
      </vt:variant>
      <vt:variant>
        <vt:i4>1</vt:i4>
      </vt:variant>
      <vt:variant>
        <vt:lpstr>Slide Titles</vt:lpstr>
      </vt:variant>
      <vt:variant>
        <vt:i4>45</vt:i4>
      </vt:variant>
    </vt:vector>
  </HeadingPairs>
  <TitlesOfParts>
    <vt:vector size="46" baseType="lpstr">
      <vt:lpstr>CVFLA; SP. TO PT. draft 9.30</vt:lpstr>
      <vt:lpstr>,      An Introduction   to   the International Enlightenment  (1650-1800)    </vt:lpstr>
      <vt:lpstr>Slide 2</vt:lpstr>
      <vt:lpstr>                 Enlightenment Questions:  1. What were the main concepts?   2. When did it take place?   3. Which principal countries were involved?   4. Who were the main intellectuals?   5. What were their influential published works?          6. Does the Enlightenment still matter today?      </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                               Enlightenment Quiz!  1. Enumerate the main Enlightenment concepts.   2. When did it take place approximately?   3. In which principal countries?   4. Name some principal intellectuals.   5. List their most influential published works.          6. Does the Enlightenment still matter today?      </vt:lpstr>
    </vt:vector>
  </TitlesOfParts>
  <Company>Cal State University, Fresno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Ross</dc:creator>
  <cp:lastModifiedBy>David Ross</cp:lastModifiedBy>
  <cp:revision>96</cp:revision>
  <dcterms:created xsi:type="dcterms:W3CDTF">2013-04-04T02:10:53Z</dcterms:created>
  <dcterms:modified xsi:type="dcterms:W3CDTF">2013-04-04T04:54:12Z</dcterms:modified>
</cp:coreProperties>
</file>